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32"/>
  </p:notesMasterIdLst>
  <p:sldIdLst>
    <p:sldId id="353" r:id="rId2"/>
    <p:sldId id="305" r:id="rId3"/>
    <p:sldId id="324" r:id="rId4"/>
    <p:sldId id="308" r:id="rId5"/>
    <p:sldId id="326" r:id="rId6"/>
    <p:sldId id="309" r:id="rId7"/>
    <p:sldId id="310" r:id="rId8"/>
    <p:sldId id="354" r:id="rId9"/>
    <p:sldId id="311" r:id="rId10"/>
    <p:sldId id="355" r:id="rId11"/>
    <p:sldId id="356" r:id="rId12"/>
    <p:sldId id="357" r:id="rId13"/>
    <p:sldId id="358" r:id="rId14"/>
    <p:sldId id="359" r:id="rId15"/>
    <p:sldId id="360" r:id="rId16"/>
    <p:sldId id="362" r:id="rId17"/>
    <p:sldId id="327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2" r:id="rId27"/>
    <p:sldId id="371" r:id="rId28"/>
    <p:sldId id="325" r:id="rId29"/>
    <p:sldId id="373" r:id="rId30"/>
    <p:sldId id="374" r:id="rId31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FDA00"/>
    <a:srgbClr val="FFFF00"/>
    <a:srgbClr val="FF33CC"/>
    <a:srgbClr val="0066FF"/>
    <a:srgbClr val="FFCC00"/>
    <a:srgbClr val="FF6600"/>
    <a:srgbClr val="FFCC99"/>
    <a:srgbClr val="00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735"/>
    <p:restoredTop sz="87959" autoAdjust="0"/>
  </p:normalViewPr>
  <p:slideViewPr>
    <p:cSldViewPr snapToGrid="0">
      <p:cViewPr>
        <p:scale>
          <a:sx n="110" d="100"/>
          <a:sy n="110" d="100"/>
        </p:scale>
        <p:origin x="30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73AE-FECB-4D63-8B9A-62D44AF7BA53}" type="datetimeFigureOut">
              <a:rPr lang="it-IT" smtClean="0"/>
              <a:pPr/>
              <a:t>24/03/21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C26E-7179-4921-9D55-2F591E694EB1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3</a:t>
            </a:fld>
            <a:endParaRPr lang="it-IT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821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9145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766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511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309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2743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800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195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3303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1691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2825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4887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872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4985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22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8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42F-7A02-CA4E-8717-A10A66AEC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E38B-8FE0-9346-BAB5-719A8D5E0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F091-E7B5-5040-ACEF-D81AAF92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9521-8E0F-2C4C-B16E-151B4FB7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FD4B-62BF-9B4A-8B83-A2E5EB86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EBD2-A3A1-CF4C-A9A5-B41937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5463D-7F81-BE44-8390-2E23BD70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A217-3796-3F47-A3CE-F90DC07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127C-1476-AF4D-A1A6-DB5CFBA5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79D7-2321-EC42-86E6-E6F802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40C61-D9BB-C844-8214-8127CF6A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702F-7E8D-9F49-B517-0554108C7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87D2-91C7-2F42-9F54-4D592A35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0E69-4749-F649-8BB7-805F79C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1F2E-5BFF-174F-870D-0CA25EE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57CF-9BA7-AF4E-AEDF-CE058C1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BD5-B626-184D-B4A5-CB8D615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3728-7F71-994C-9C27-2D4F8F9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1284-B3E4-E94A-BC6A-879C6CDE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D414-8471-1847-AFCB-1F334548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FE4B-62CC-8B45-BB3F-B970909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EE0E-EBF1-B342-98F2-4CC878F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7BAA-5149-5549-A95D-46FE8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8D7-2619-CF49-805E-8ADCBA59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659F-17DF-9047-8855-8FF6D7DD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AE77-08B3-BE47-A3A3-EE82C07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7A30-F98F-B641-92AC-2E264C79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E7F2-FD3C-1B4B-BB3E-8261DA08E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ACE6E-6AD4-1245-B3A7-EF67ED1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8D64-5D2D-4342-A5BA-45945A3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1028-6293-C74E-9B6C-0C2DCD6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BA2-C2E7-5D4B-81AB-43FE32BD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CCB6-532E-0949-9D36-E7FE339E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DBD80-8910-444B-B940-74061809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4B15A-37AA-1343-BFE1-0CBC965E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C5D5E-9A47-2A40-8D04-DEBE3554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18B01-5399-3C46-A21E-B29751AB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C72-09BD-0547-9A2D-560E866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AB011-B892-5645-A4A2-E5F7994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9AEF-5037-FD4C-A463-9F4D0D2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B4DD4-EED0-C142-A4B4-45B37D53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A7B4-690E-1444-9031-552C35D5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4912-2103-AD4D-BED1-A88DB38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5AB84-64A3-AE4B-B7BC-4AE3A61E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EF059-95DD-9541-8D59-9F4D4CF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5E72-DAF4-174F-88F6-A92CE67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7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5F7-047E-DA45-B15C-604FE944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5FF-0E3C-974B-9EFA-C0612345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8EE8-18A4-9F45-85EE-BB0E4FE2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D5763-DFA0-0A4F-84A2-7C8DF51F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2E2D-545B-6649-9A80-26E3E6C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2184C-ED8A-BB40-8017-815F65B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28D9-E7F4-3644-BA64-47FB2573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E139-21CB-FF44-BC9A-01E65D90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193BA-39A9-E542-B6C3-046FCF3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8211A-61DF-F241-93A9-3D32CAAF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4C18-90EA-BE41-A426-229716F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2CA5-E431-8C4A-BBC4-D6BF3AEE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B376-EAA8-464B-AA66-6B0209A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A9E4-DFD7-954B-93D2-12BACB5A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D83C-0755-E042-9053-5117B863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96-D896-1C41-A07B-F9A899E65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8592-5E69-2641-AE1A-2794BDBB6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software.broadinstitute.org/gsea/msigdb/index.jsp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iit.cs.ut.ee/gprofiler/gost" TargetMode="External"/><Relationship Id="rId2" Type="http://schemas.openxmlformats.org/officeDocument/2006/relationships/hyperlink" Target="https://david.ncifcrf.gov/tools.jsp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ware.broadinstitute.org/cancer/software/gsea/wiki/index.php/Data_format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TEXT.htm#_Gene_Sets" TargetMode="External"/><Relationship Id="rId5" Type="http://schemas.openxmlformats.org/officeDocument/2006/relationships/hyperlink" Target="https://www.gsea-msigdb.org/gsea/doc/GSEAUserGuideTEXT.htm#_Phenotype_Labels" TargetMode="External"/><Relationship Id="rId4" Type="http://schemas.openxmlformats.org/officeDocument/2006/relationships/hyperlink" Target="https://www.gsea-msigdb.org/gsea/doc/GSEAUserGuideTEXT.htm#_Expression_Dataset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sea-msigdb.org/gsea/doc/GSEAUserGuideTEXT.htm#_False_Discovery_Rate" TargetMode="External"/><Relationship Id="rId3" Type="http://schemas.openxmlformats.org/officeDocument/2006/relationships/image" Target="../media/image18.png"/><Relationship Id="rId7" Type="http://schemas.openxmlformats.org/officeDocument/2006/relationships/hyperlink" Target="https://www.gsea-msigdb.org/gsea/doc/GSEAUserGuideTEXT.htm#_Nominal_P_Valu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TEXT.htm#_Normalized_Enrichment_Score" TargetMode="External"/><Relationship Id="rId5" Type="http://schemas.openxmlformats.org/officeDocument/2006/relationships/hyperlink" Target="https://www.gsea-msigdb.org/gsea/doc/GSEAUserGuideTEXT.htm#_Enrichment_Score_(ES)" TargetMode="External"/><Relationship Id="rId4" Type="http://schemas.openxmlformats.org/officeDocument/2006/relationships/hyperlink" Target="https://www.gsea-msigdb.org/gsea/doc/GSEAUserGuideTEXT.htm#_Gene_Set_Details_1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ea-msigdb.org/gsea/doc/GSEAUserGuideTEXT.htm#_Enrichment_Score_(ES)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https://www.gsea-msigdb.org/gsea/doc/GSEAUserGuideTEXT.htm#_Running_a_Leading_Edge%20Analysi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ature.com/articles/s41596-018-0103-9" TargetMode="External"/><Relationship Id="rId3" Type="http://schemas.openxmlformats.org/officeDocument/2006/relationships/hyperlink" Target="https://academic.oup.com/nar/article/47/W1/W191/5486750" TargetMode="External"/><Relationship Id="rId7" Type="http://schemas.openxmlformats.org/officeDocument/2006/relationships/hyperlink" Target="http://software.broadinstitute.org/cancer/software/gsea/wiki/index.php/Data_format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sea-msigdb.org/gsea/doc/GSEAUserGuideFrame.html" TargetMode="External"/><Relationship Id="rId5" Type="http://schemas.openxmlformats.org/officeDocument/2006/relationships/hyperlink" Target="https://www.pnas.org/content/102/43/15545" TargetMode="External"/><Relationship Id="rId4" Type="http://schemas.openxmlformats.org/officeDocument/2006/relationships/hyperlink" Target="https://biit.cs.ut.ee/gprofiler/page/docs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867638" y="637762"/>
            <a:ext cx="7416372" cy="3320285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7000" b="1" i="0" u="none" strike="noStrike" kern="1200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Lesson 2: </a:t>
            </a:r>
            <a:r>
              <a:rPr kumimoji="0" lang="en-US" sz="7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Introduction to transcriptomics</a:t>
            </a:r>
            <a:endParaRPr kumimoji="0" lang="en-US" sz="7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4516" name="Rectangle 7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9143992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6661" y="4805701"/>
            <a:ext cx="7417341" cy="1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/>
              <a:t>Matteo </a:t>
            </a:r>
            <a:r>
              <a:rPr lang="en-US" sz="1600" dirty="0" err="1"/>
              <a:t>Dugo</a:t>
            </a:r>
            <a:r>
              <a:rPr lang="en-US" sz="1600" dirty="0"/>
              <a:t>, PhD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IRCCS </a:t>
            </a:r>
            <a:r>
              <a:rPr lang="en-US" sz="1600" dirty="0" err="1"/>
              <a:t>Ospedale</a:t>
            </a:r>
            <a:r>
              <a:rPr lang="en-US" sz="1600" dirty="0"/>
              <a:t> San Raffaele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Department of Medical Oncology – Breast Cancer 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Clinical translational and immunotherapy research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4E475-4311-1E40-9818-D7A5073F2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ABDCB6-DAC9-5A46-AD4F-16BB853C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FCS software example: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2000" y="914715"/>
            <a:ext cx="8280000" cy="212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ea typeface="Tahoma" pitchFamily="34" charset="0"/>
                <a:cs typeface="Tahoma" pitchFamily="34" charset="0"/>
              </a:rPr>
              <a:t>Gene Set Enrichment Analysis</a:t>
            </a:r>
            <a:r>
              <a:rPr lang="en-US" dirty="0">
                <a:ea typeface="Tahoma" pitchFamily="34" charset="0"/>
                <a:cs typeface="Tahoma" pitchFamily="34" charset="0"/>
              </a:rPr>
              <a:t> (GSEA) is a computational method that determines whether an a priori defined set of genes shows statistically significant, concordant differences between two biological states (e.g. phenotypes).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used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tool</a:t>
            </a:r>
            <a:r>
              <a:rPr lang="it-IT" dirty="0">
                <a:ea typeface="Tahoma" pitchFamily="34" charset="0"/>
                <a:cs typeface="Tahoma" pitchFamily="34" charset="0"/>
              </a:rPr>
              <a:t>: 25377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citations</a:t>
            </a:r>
            <a:r>
              <a:rPr lang="it-IT" dirty="0">
                <a:ea typeface="Tahoma" pitchFamily="34" charset="0"/>
                <a:cs typeface="Tahoma" pitchFamily="34" charset="0"/>
              </a:rPr>
              <a:t> (March 2021)</a:t>
            </a:r>
            <a:endParaRPr lang="en-US" dirty="0">
              <a:ea typeface="Tahoma" pitchFamily="34" charset="0"/>
              <a:cs typeface="Tahoma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D78DDD-E642-1243-867C-124FCEB81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11550"/>
            <a:ext cx="8191500" cy="2921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740EF-5F3A-204E-B0D5-804440A61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4B9DE-4B43-F14E-B730-8241256A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09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overview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32000" y="914715"/>
            <a:ext cx="8280000" cy="5437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Experimental setup:</a:t>
            </a:r>
          </a:p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	cell lines treated with drug A compared to control, balanced design</a:t>
            </a: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en-US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Goal: identify gene expression modifications related to treatment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</p:txBody>
      </p:sp>
      <p:pic>
        <p:nvPicPr>
          <p:cNvPr id="1028" name="Picture 4" descr="Cell Line Generation - Cell Culture Plate Cartoon Clipart (649x616), Png Download">
            <a:extLst>
              <a:ext uri="{FF2B5EF4-FFF2-40B4-BE49-F238E27FC236}">
                <a16:creationId xmlns:a16="http://schemas.microsoft.com/office/drawing/2014/main" id="{63E2FE44-915B-6742-8D3E-D18F0E985E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2201" r="5361" b="21498"/>
          <a:stretch/>
        </p:blipFill>
        <p:spPr bwMode="auto">
          <a:xfrm>
            <a:off x="1988820" y="2621370"/>
            <a:ext cx="1634490" cy="8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ell Line Generation - Cell Culture Plate Cartoon Clipart (649x616), Png Download">
            <a:extLst>
              <a:ext uri="{FF2B5EF4-FFF2-40B4-BE49-F238E27FC236}">
                <a16:creationId xmlns:a16="http://schemas.microsoft.com/office/drawing/2014/main" id="{0194131B-EBCC-B540-AC2F-06C96C2D4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0" t="32201" r="5361" b="21498"/>
          <a:stretch/>
        </p:blipFill>
        <p:spPr bwMode="auto">
          <a:xfrm>
            <a:off x="5213250" y="2621370"/>
            <a:ext cx="1634490" cy="80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855A19-F785-C940-965C-5CCAA913D2FE}"/>
              </a:ext>
            </a:extLst>
          </p:cNvPr>
          <p:cNvSpPr txBox="1"/>
          <p:nvPr/>
        </p:nvSpPr>
        <p:spPr>
          <a:xfrm>
            <a:off x="3726180" y="282166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4</a:t>
            </a:r>
            <a:endParaRPr lang="en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22A4F2-25CB-CF4C-97F9-517F28FDAB7E}"/>
              </a:ext>
            </a:extLst>
          </p:cNvPr>
          <p:cNvSpPr txBox="1"/>
          <p:nvPr/>
        </p:nvSpPr>
        <p:spPr>
          <a:xfrm>
            <a:off x="6987540" y="284051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x 4</a:t>
            </a:r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0062B3-2703-A742-B9E0-654BA949371A}"/>
              </a:ext>
            </a:extLst>
          </p:cNvPr>
          <p:cNvSpPr txBox="1"/>
          <p:nvPr/>
        </p:nvSpPr>
        <p:spPr>
          <a:xfrm>
            <a:off x="2393933" y="2095409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Drug A</a:t>
            </a:r>
            <a:endParaRPr lang="en-I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0D39B3-D437-5C43-8B3C-894E9204F905}"/>
              </a:ext>
            </a:extLst>
          </p:cNvPr>
          <p:cNvSpPr txBox="1"/>
          <p:nvPr/>
        </p:nvSpPr>
        <p:spPr>
          <a:xfrm>
            <a:off x="5639202" y="2105477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DMSO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3C7A1-F753-884E-95CF-C658969179EC}"/>
              </a:ext>
            </a:extLst>
          </p:cNvPr>
          <p:cNvSpPr txBox="1"/>
          <p:nvPr/>
        </p:nvSpPr>
        <p:spPr>
          <a:xfrm>
            <a:off x="3776493" y="3841125"/>
            <a:ext cx="159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T" dirty="0"/>
              <a:t>RNA extraction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368A0D-2D0C-5940-947D-E6A7D4E7B899}"/>
              </a:ext>
            </a:extLst>
          </p:cNvPr>
          <p:cNvSpPr txBox="1"/>
          <p:nvPr/>
        </p:nvSpPr>
        <p:spPr>
          <a:xfrm>
            <a:off x="3469004" y="4847937"/>
            <a:ext cx="2205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dirty="0"/>
              <a:t>RNA-Sequencing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1393308-7D5D-2F48-82D2-7FFF2E6300DF}"/>
              </a:ext>
            </a:extLst>
          </p:cNvPr>
          <p:cNvCxnSpPr>
            <a:stCxn id="1028" idx="2"/>
            <a:endCxn id="4" idx="0"/>
          </p:cNvCxnSpPr>
          <p:nvPr/>
        </p:nvCxnSpPr>
        <p:spPr>
          <a:xfrm rot="16200000" flipH="1">
            <a:off x="3482970" y="2752094"/>
            <a:ext cx="412125" cy="176593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8D071D4-A46F-9D4F-88DC-B05E48E688E5}"/>
              </a:ext>
            </a:extLst>
          </p:cNvPr>
          <p:cNvCxnSpPr>
            <a:stCxn id="8" idx="2"/>
            <a:endCxn id="4" idx="0"/>
          </p:cNvCxnSpPr>
          <p:nvPr/>
        </p:nvCxnSpPr>
        <p:spPr>
          <a:xfrm rot="5400000">
            <a:off x="5095186" y="2905815"/>
            <a:ext cx="412125" cy="1458495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DD5D591-A989-C14D-9193-6479FB0EC2E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flipH="1">
            <a:off x="4571999" y="4210457"/>
            <a:ext cx="1" cy="637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59ADE5B1-AE1B-3B48-9122-AC1021951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FC64051-7813-774E-B824-72C935E3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1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Up-down Arrow 12">
            <a:extLst>
              <a:ext uri="{FF2B5EF4-FFF2-40B4-BE49-F238E27FC236}">
                <a16:creationId xmlns:a16="http://schemas.microsoft.com/office/drawing/2014/main" id="{0D4AEB7C-3028-304B-905C-FB7E078DDB9E}"/>
              </a:ext>
            </a:extLst>
          </p:cNvPr>
          <p:cNvSpPr/>
          <p:nvPr/>
        </p:nvSpPr>
        <p:spPr>
          <a:xfrm>
            <a:off x="777240" y="1521920"/>
            <a:ext cx="365760" cy="3296959"/>
          </a:xfrm>
          <a:prstGeom prst="upDownArrow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>
                  <a:lumMod val="9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overview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141705" y="2937964"/>
            <a:ext cx="1636830" cy="464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ea typeface="Tahoma" pitchFamily="34" charset="0"/>
                <a:cs typeface="Tahoma" pitchFamily="34" charset="0"/>
              </a:rPr>
              <a:t>Gene ranking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A4D497-D2EE-2A45-836D-5CD877FBA3D0}"/>
              </a:ext>
            </a:extLst>
          </p:cNvPr>
          <p:cNvSpPr txBox="1"/>
          <p:nvPr/>
        </p:nvSpPr>
        <p:spPr>
          <a:xfrm>
            <a:off x="197685" y="998700"/>
            <a:ext cx="153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solidFill>
                  <a:srgbClr val="C00000"/>
                </a:solidFill>
              </a:rPr>
              <a:t>High expression in treated cell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FA595-FD13-F14E-ABE1-E6CC04607DE5}"/>
              </a:ext>
            </a:extLst>
          </p:cNvPr>
          <p:cNvSpPr txBox="1"/>
          <p:nvPr/>
        </p:nvSpPr>
        <p:spPr>
          <a:xfrm>
            <a:off x="197685" y="4818879"/>
            <a:ext cx="153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400" dirty="0">
                <a:solidFill>
                  <a:schemeClr val="accent1">
                    <a:lumMod val="50000"/>
                  </a:schemeClr>
                </a:solidFill>
              </a:rPr>
              <a:t>Low expression in treated cell lines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55EFC2D-11A2-3548-8C55-68C457CA002B}"/>
              </a:ext>
            </a:extLst>
          </p:cNvPr>
          <p:cNvGrpSpPr/>
          <p:nvPr/>
        </p:nvGrpSpPr>
        <p:grpSpPr>
          <a:xfrm>
            <a:off x="3130394" y="2746778"/>
            <a:ext cx="948048" cy="847227"/>
            <a:chOff x="3110146" y="2937964"/>
            <a:chExt cx="948048" cy="847227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9644D653-AA2B-4E47-ACDC-EADB71A4AD69}"/>
                </a:ext>
              </a:extLst>
            </p:cNvPr>
            <p:cNvSpPr/>
            <p:nvPr/>
          </p:nvSpPr>
          <p:spPr>
            <a:xfrm>
              <a:off x="3198297" y="2937964"/>
              <a:ext cx="771747" cy="847227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ED93B5-2FD8-1841-8E55-D28B8A409407}"/>
                </a:ext>
              </a:extLst>
            </p:cNvPr>
            <p:cNvSpPr txBox="1"/>
            <p:nvPr/>
          </p:nvSpPr>
          <p:spPr>
            <a:xfrm>
              <a:off x="3110146" y="3176911"/>
              <a:ext cx="948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dirty="0"/>
                <a:t>GSEA</a:t>
              </a:r>
            </a:p>
          </p:txBody>
        </p:sp>
      </p:grpSp>
      <p:pic>
        <p:nvPicPr>
          <p:cNvPr id="21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7CF23D52-BE78-1946-A3BD-7A0F1A61A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17493" r="61673" b="11107"/>
          <a:stretch/>
        </p:blipFill>
        <p:spPr bwMode="auto">
          <a:xfrm>
            <a:off x="8000772" y="998698"/>
            <a:ext cx="520908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648C8695-1571-B940-85EF-DF0525B42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9" t="17493" r="39621" b="11107"/>
          <a:stretch/>
        </p:blipFill>
        <p:spPr bwMode="auto">
          <a:xfrm>
            <a:off x="6136687" y="998698"/>
            <a:ext cx="520909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What would ideal rank for SPEM genes ‘look’ like?&#10;Example&#10;List1&#10;Example&#10;List2&#10;Example&#10;List3&#10;Uninformative&#10;High&#10;‘correlatio...">
            <a:extLst>
              <a:ext uri="{FF2B5EF4-FFF2-40B4-BE49-F238E27FC236}">
                <a16:creationId xmlns:a16="http://schemas.microsoft.com/office/drawing/2014/main" id="{7DF7EB69-5C00-2C4D-BD4E-C35174335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93" t="17493" r="16432" b="11107"/>
          <a:stretch/>
        </p:blipFill>
        <p:spPr bwMode="auto">
          <a:xfrm>
            <a:off x="4011896" y="998698"/>
            <a:ext cx="637954" cy="434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1D5E9E-AC59-8A41-B90A-411E62C74835}"/>
              </a:ext>
            </a:extLst>
          </p:cNvPr>
          <p:cNvSpPr txBox="1"/>
          <p:nvPr/>
        </p:nvSpPr>
        <p:spPr>
          <a:xfrm>
            <a:off x="3240149" y="5300555"/>
            <a:ext cx="2181448" cy="1169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1</a:t>
            </a:r>
          </a:p>
          <a:p>
            <a:pPr algn="ctr"/>
            <a:r>
              <a:rPr lang="en-IT" sz="1400" dirty="0"/>
              <a:t>Genes of the gene set are enriched at the top of the ranked list: high correlation with treated group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734EC0-319F-2C4D-ACA9-DC9F61716612}"/>
              </a:ext>
            </a:extLst>
          </p:cNvPr>
          <p:cNvSpPr txBox="1"/>
          <p:nvPr/>
        </p:nvSpPr>
        <p:spPr>
          <a:xfrm>
            <a:off x="5306417" y="5300555"/>
            <a:ext cx="2181448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2</a:t>
            </a:r>
          </a:p>
          <a:p>
            <a:pPr algn="ctr"/>
            <a:r>
              <a:rPr lang="en-IT" sz="1400" dirty="0"/>
              <a:t>Genes of the gene set are enriched at the bottom of the ranked list: high correlation with control group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8B41F7-32DF-5245-AA12-253E5B051714}"/>
              </a:ext>
            </a:extLst>
          </p:cNvPr>
          <p:cNvSpPr txBox="1"/>
          <p:nvPr/>
        </p:nvSpPr>
        <p:spPr>
          <a:xfrm>
            <a:off x="7421530" y="5300555"/>
            <a:ext cx="1679393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T" sz="1400" b="1" dirty="0"/>
              <a:t>Scenario 3</a:t>
            </a:r>
          </a:p>
          <a:p>
            <a:pPr algn="ctr"/>
            <a:r>
              <a:rPr lang="en-IT" sz="1400" dirty="0"/>
              <a:t>Genes of the gene sets are randomly distributed: no correlation with phenotype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246348-0C0B-4C40-83B6-39B3A3123FD7}"/>
              </a:ext>
            </a:extLst>
          </p:cNvPr>
          <p:cNvGrpSpPr>
            <a:grpSpLocks noChangeAspect="1"/>
          </p:cNvGrpSpPr>
          <p:nvPr/>
        </p:nvGrpSpPr>
        <p:grpSpPr>
          <a:xfrm>
            <a:off x="1676750" y="823768"/>
            <a:ext cx="1520190" cy="4518332"/>
            <a:chOff x="1676750" y="823768"/>
            <a:chExt cx="1520190" cy="4518332"/>
          </a:xfrm>
        </p:grpSpPr>
        <p:pic>
          <p:nvPicPr>
            <p:cNvPr id="3074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FF813243-83AF-8345-87E0-E35202F083F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4354E60B-F6FE-CE45-9716-3EFAAF98E4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7D1824C8-E420-6344-97F0-A24D5C15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2D9DDCDC-9C28-4542-96E3-77038831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E:\trascrittomica\ERBB3_LOW_INV_vs_other.GseaPreranked.1522835060953\enplot_HALLMARK_EPITHELIAL_MESENCHYMAL_TRANSITION_7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3427" y="2302428"/>
            <a:ext cx="2520000" cy="2520000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2055" name="Picture 7" descr="E:\trascrittomica\ERBB3_LOW_INV_vs_other.GseaPreranked.1522835060953\enplot_HALLMARK_OXIDATIVE_PHOSPHORYLATION_14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87161" y="2311953"/>
            <a:ext cx="2520000" cy="2520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62856" y="2874732"/>
            <a:ext cx="255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Running ES for the gene set as the analysis walks down the ranked list</a:t>
            </a:r>
          </a:p>
        </p:txBody>
      </p:sp>
      <p:sp>
        <p:nvSpPr>
          <p:cNvPr id="9" name="Rectangle 8"/>
          <p:cNvSpPr/>
          <p:nvPr/>
        </p:nvSpPr>
        <p:spPr>
          <a:xfrm>
            <a:off x="562856" y="3499672"/>
            <a:ext cx="255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Where the members of the gene set appear in the ranked list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2856" y="4006032"/>
            <a:ext cx="255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Value of the ranking metric as you move down the list of ranked genes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3125080" y="2660787"/>
            <a:ext cx="180000" cy="828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3125080" y="3555727"/>
            <a:ext cx="180000" cy="288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>
            <a:off x="3125080" y="3918087"/>
            <a:ext cx="180000" cy="576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677531" y="2613162"/>
            <a:ext cx="180000" cy="180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658356" y="2689362"/>
            <a:ext cx="101917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48781" y="2560407"/>
            <a:ext cx="422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ES</a:t>
            </a:r>
          </a:p>
        </p:txBody>
      </p:sp>
      <p:cxnSp>
        <p:nvCxnSpPr>
          <p:cNvPr id="23" name="Straight Connector 22"/>
          <p:cNvCxnSpPr>
            <a:stCxn id="16" idx="4"/>
          </p:cNvCxnSpPr>
          <p:nvPr/>
        </p:nvCxnSpPr>
        <p:spPr>
          <a:xfrm>
            <a:off x="3767531" y="2793162"/>
            <a:ext cx="5250" cy="1715475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/>
          <p:cNvSpPr/>
          <p:nvPr/>
        </p:nvSpPr>
        <p:spPr>
          <a:xfrm rot="16200000">
            <a:off x="3594955" y="4838452"/>
            <a:ext cx="180000" cy="1800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05905" y="5061772"/>
            <a:ext cx="315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 EDGE SUBSET </a:t>
            </a:r>
            <a:r>
              <a:rPr lang="it-IT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subset of genes of a gene set that contribute most to the 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DACDCA2-9EDF-A64F-8EC6-DA6EB580C1F9}"/>
              </a:ext>
            </a:extLst>
          </p:cNvPr>
          <p:cNvSpPr/>
          <p:nvPr/>
        </p:nvSpPr>
        <p:spPr>
          <a:xfrm>
            <a:off x="400972" y="918276"/>
            <a:ext cx="82799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ES</a:t>
            </a:r>
            <a:r>
              <a:rPr lang="en-GB" dirty="0">
                <a:solidFill>
                  <a:srgbClr val="000000"/>
                </a:solidFill>
              </a:rPr>
              <a:t>: degree to which a gene set is over-represented at the top or bottom of a ranked list of genes.</a:t>
            </a:r>
          </a:p>
          <a:p>
            <a:r>
              <a:rPr lang="en-GB" dirty="0"/>
              <a:t>Positive ES: gene set enrichment at the top of the ranked list</a:t>
            </a:r>
          </a:p>
          <a:p>
            <a:r>
              <a:rPr lang="en-GB" dirty="0"/>
              <a:t>Negative ES: gene set enrichment at the bottom of the ranked list</a:t>
            </a:r>
          </a:p>
          <a:p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6EA25F-A12D-F447-B0D3-D1AA550C649D}"/>
              </a:ext>
            </a:extLst>
          </p:cNvPr>
          <p:cNvSpPr/>
          <p:nvPr/>
        </p:nvSpPr>
        <p:spPr>
          <a:xfrm>
            <a:off x="562856" y="5577664"/>
            <a:ext cx="82237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</a:rPr>
              <a:t>NES</a:t>
            </a:r>
            <a:r>
              <a:rPr lang="en-GB" dirty="0"/>
              <a:t>: primary statistic for examining gene set enrichment results. ES normalized for differences in gene set size and in correlations between gene sets and the expression dataset</a:t>
            </a:r>
          </a:p>
          <a:p>
            <a:r>
              <a:rPr lang="en-GB" dirty="0"/>
              <a:t>NES can be used to compare analysis results across gene sets</a:t>
            </a:r>
            <a:endParaRPr lang="en-IT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2377E9B-5587-924C-A08A-E5078CE1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7356FCA-7A2E-C64D-9C62-C57770BA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3" grpId="0" animBg="1"/>
      <p:bldP spid="14" grpId="0" animBg="1"/>
      <p:bldP spid="15" grpId="0" animBg="1"/>
      <p:bldP spid="16" grpId="0" animBg="1"/>
      <p:bldP spid="21" grpId="0"/>
      <p:bldP spid="24" grpId="0" animBg="1"/>
      <p:bldP spid="25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394368"/>
            <a:ext cx="825480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</a:rPr>
              <a:t>The nominal p-value estimates the statistical significance of the enrichment score for a single gene set.</a:t>
            </a:r>
          </a:p>
          <a:p>
            <a:endParaRPr lang="en-GB" dirty="0">
              <a:solidFill>
                <a:srgbClr val="000000"/>
              </a:solidFill>
            </a:endParaRPr>
          </a:p>
          <a:p>
            <a:endParaRPr lang="en-GB" dirty="0">
              <a:solidFill>
                <a:srgbClr val="000000"/>
              </a:solidFill>
            </a:endParaRPr>
          </a:p>
          <a:p>
            <a:r>
              <a:rPr lang="en-GB" dirty="0">
                <a:solidFill>
                  <a:srgbClr val="000000"/>
                </a:solidFill>
              </a:rPr>
              <a:t>P-values are calculated using permutations: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Based on phenotype: r</a:t>
            </a:r>
            <a:r>
              <a:rPr lang="en-GB" dirty="0"/>
              <a:t>andom phenotypes are created by shuffling the phenotype labels on the samples; </a:t>
            </a:r>
            <a:r>
              <a:rPr lang="en-GB" dirty="0">
                <a:solidFill>
                  <a:srgbClr val="C00000"/>
                </a:solidFill>
              </a:rPr>
              <a:t>recommended when there are at least 7 samples in each phenotype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0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</a:rPr>
              <a:t>Based on gene sets: r</a:t>
            </a:r>
            <a:r>
              <a:rPr lang="en-GB" dirty="0"/>
              <a:t>andom gene sets, size matched to the actual gene set, are created and their enrichment scores calculated; </a:t>
            </a:r>
            <a:r>
              <a:rPr lang="en-GB" dirty="0">
                <a:solidFill>
                  <a:srgbClr val="C00000"/>
                </a:solidFill>
              </a:rPr>
              <a:t>useful when you have too few samples to do phenotype permutations (that is, when you have fewer than seven (7) samples in any phenotype)</a:t>
            </a:r>
            <a:endParaRPr lang="en-IT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0102E-5534-B647-B9A9-027BECC6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24D9E-8CBB-2843-BA55-23FCB21F4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5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174449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</a:rPr>
              <a:t>Phenotype-based permutations</a:t>
            </a:r>
            <a:endParaRPr lang="en-IT" sz="2400" b="1" dirty="0"/>
          </a:p>
        </p:txBody>
      </p:sp>
      <p:pic>
        <p:nvPicPr>
          <p:cNvPr id="4098" name="Picture 2" descr="Permutation 1 Permutation 2 Permutation 3 Permutation 4&#10; ">
            <a:extLst>
              <a:ext uri="{FF2B5EF4-FFF2-40B4-BE49-F238E27FC236}">
                <a16:creationId xmlns:a16="http://schemas.microsoft.com/office/drawing/2014/main" id="{8A9396C6-CF4B-504A-A464-A0AED1D9B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90" b="15038"/>
          <a:stretch/>
        </p:blipFill>
        <p:spPr bwMode="auto">
          <a:xfrm>
            <a:off x="4096978" y="2019987"/>
            <a:ext cx="4773125" cy="233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5DEA6-72B4-6748-AD5F-E1DAFD20D966}"/>
              </a:ext>
            </a:extLst>
          </p:cNvPr>
          <p:cNvGrpSpPr>
            <a:grpSpLocks noChangeAspect="1"/>
          </p:cNvGrpSpPr>
          <p:nvPr/>
        </p:nvGrpSpPr>
        <p:grpSpPr>
          <a:xfrm>
            <a:off x="416819" y="2246442"/>
            <a:ext cx="708382" cy="2105465"/>
            <a:chOff x="1676750" y="823768"/>
            <a:chExt cx="1520190" cy="4518332"/>
          </a:xfrm>
        </p:grpSpPr>
        <p:pic>
          <p:nvPicPr>
            <p:cNvPr id="26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9B2A56A3-4BED-6340-B927-AABC28868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D021CE64-EB2C-A345-903F-A7C7FBFD2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EE0BFE-ECA2-7E4D-A2C7-F2E8236F5455}"/>
              </a:ext>
            </a:extLst>
          </p:cNvPr>
          <p:cNvSpPr txBox="1"/>
          <p:nvPr/>
        </p:nvSpPr>
        <p:spPr>
          <a:xfrm>
            <a:off x="1226916" y="2639025"/>
            <a:ext cx="3014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randomly</a:t>
            </a:r>
            <a:r>
              <a:rPr lang="en-IT" dirty="0"/>
              <a:t> shuffle phenotypes</a:t>
            </a:r>
          </a:p>
          <a:p>
            <a:pPr algn="ctr"/>
            <a:r>
              <a:rPr lang="en-GB" dirty="0"/>
              <a:t>N</a:t>
            </a:r>
            <a:r>
              <a:rPr lang="en-IT" dirty="0"/>
              <a:t> times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82300-6737-064A-8014-BBA6B693AB59}"/>
              </a:ext>
            </a:extLst>
          </p:cNvPr>
          <p:cNvSpPr txBox="1"/>
          <p:nvPr/>
        </p:nvSpPr>
        <p:spPr>
          <a:xfrm>
            <a:off x="174914" y="1973390"/>
            <a:ext cx="119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88D89-1DFD-794F-AA45-F21194EB3474}"/>
              </a:ext>
            </a:extLst>
          </p:cNvPr>
          <p:cNvSpPr txBox="1"/>
          <p:nvPr/>
        </p:nvSpPr>
        <p:spPr>
          <a:xfrm>
            <a:off x="25742" y="4734046"/>
            <a:ext cx="14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Observed 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67314-DAE8-A549-A3D2-8C2AD684BE19}"/>
              </a:ext>
            </a:extLst>
          </p:cNvPr>
          <p:cNvCxnSpPr/>
          <p:nvPr/>
        </p:nvCxnSpPr>
        <p:spPr>
          <a:xfrm>
            <a:off x="771010" y="4351907"/>
            <a:ext cx="1" cy="382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ADF3-DAD1-8447-8412-26B54F15ABD8}"/>
              </a:ext>
            </a:extLst>
          </p:cNvPr>
          <p:cNvSpPr txBox="1"/>
          <p:nvPr/>
        </p:nvSpPr>
        <p:spPr>
          <a:xfrm>
            <a:off x="4178003" y="4474328"/>
            <a:ext cx="43641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Re-ranking of genes based on permuted samples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47D27-933F-5E4B-A739-1D46B2F0B0DB}"/>
              </a:ext>
            </a:extLst>
          </p:cNvPr>
          <p:cNvSpPr txBox="1"/>
          <p:nvPr/>
        </p:nvSpPr>
        <p:spPr>
          <a:xfrm>
            <a:off x="4214022" y="5157682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B6BB4-76AE-9F4A-8D6E-60858B97FB1E}"/>
              </a:ext>
            </a:extLst>
          </p:cNvPr>
          <p:cNvSpPr txBox="1"/>
          <p:nvPr/>
        </p:nvSpPr>
        <p:spPr>
          <a:xfrm>
            <a:off x="5264047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6638B-B57B-AE41-A2F3-057A1CEF8BA5}"/>
              </a:ext>
            </a:extLst>
          </p:cNvPr>
          <p:cNvSpPr txBox="1"/>
          <p:nvPr/>
        </p:nvSpPr>
        <p:spPr>
          <a:xfrm>
            <a:off x="6301319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30734-7DC8-A944-9928-327CCA4FF490}"/>
              </a:ext>
            </a:extLst>
          </p:cNvPr>
          <p:cNvSpPr txBox="1"/>
          <p:nvPr/>
        </p:nvSpPr>
        <p:spPr>
          <a:xfrm>
            <a:off x="7337375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3235E1-A157-DA4D-823F-8A3E8E47433D}"/>
              </a:ext>
            </a:extLst>
          </p:cNvPr>
          <p:cNvCxnSpPr>
            <a:cxnSpLocks/>
          </p:cNvCxnSpPr>
          <p:nvPr/>
        </p:nvCxnSpPr>
        <p:spPr>
          <a:xfrm flipH="1">
            <a:off x="4754022" y="4338294"/>
            <a:ext cx="3173" cy="805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6392A-52D5-0D48-B15B-BB3358596880}"/>
              </a:ext>
            </a:extLst>
          </p:cNvPr>
          <p:cNvCxnSpPr>
            <a:cxnSpLocks/>
          </p:cNvCxnSpPr>
          <p:nvPr/>
        </p:nvCxnSpPr>
        <p:spPr>
          <a:xfrm>
            <a:off x="5804047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EF8EF8-5A40-0249-AC0F-1E9284B04028}"/>
              </a:ext>
            </a:extLst>
          </p:cNvPr>
          <p:cNvCxnSpPr>
            <a:cxnSpLocks/>
          </p:cNvCxnSpPr>
          <p:nvPr/>
        </p:nvCxnSpPr>
        <p:spPr>
          <a:xfrm>
            <a:off x="6847698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273F9-260E-374B-94F8-60BA53131C82}"/>
              </a:ext>
            </a:extLst>
          </p:cNvPr>
          <p:cNvCxnSpPr>
            <a:cxnSpLocks/>
          </p:cNvCxnSpPr>
          <p:nvPr/>
        </p:nvCxnSpPr>
        <p:spPr>
          <a:xfrm>
            <a:off x="7868199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/>
              <p:nvPr/>
            </p:nvSpPr>
            <p:spPr>
              <a:xfrm>
                <a:off x="174914" y="5873570"/>
                <a:ext cx="4251933" cy="63241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𝑂𝑏𝑠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𝑃𝑒𝑟𝑚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|)</m:t>
                              </m:r>
                            </m:e>
                          </m:nary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T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4" y="5873570"/>
                <a:ext cx="4251933" cy="632417"/>
              </a:xfrm>
              <a:prstGeom prst="rect">
                <a:avLst/>
              </a:prstGeom>
              <a:blipFill>
                <a:blip r:embed="rId5"/>
                <a:stretch>
                  <a:fillRect t="-66667" b="-5490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ECD42A-1D0F-9849-8CA7-4D0B63B7C0B9}"/>
              </a:ext>
            </a:extLst>
          </p:cNvPr>
          <p:cNvCxnSpPr>
            <a:cxnSpLocks/>
          </p:cNvCxnSpPr>
          <p:nvPr/>
        </p:nvCxnSpPr>
        <p:spPr>
          <a:xfrm>
            <a:off x="1342663" y="3339932"/>
            <a:ext cx="27892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39D7703-B706-AA47-A7AC-FB9246FABCD3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rot="16200000" flipH="1">
            <a:off x="1135461" y="4708150"/>
            <a:ext cx="800970" cy="152987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0FE9BD0-9377-8042-AF9F-86D8C4C0B333}"/>
              </a:ext>
            </a:extLst>
          </p:cNvPr>
          <p:cNvCxnSpPr>
            <a:stCxn id="15" idx="2"/>
            <a:endCxn id="20" idx="3"/>
          </p:cNvCxnSpPr>
          <p:nvPr/>
        </p:nvCxnSpPr>
        <p:spPr>
          <a:xfrm rot="5400000">
            <a:off x="4366774" y="5802531"/>
            <a:ext cx="447322" cy="327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CE32F8-9925-7F4D-B90A-90CD2DBE9BEA}"/>
              </a:ext>
            </a:extLst>
          </p:cNvPr>
          <p:cNvCxnSpPr>
            <a:stCxn id="16" idx="2"/>
            <a:endCxn id="20" idx="3"/>
          </p:cNvCxnSpPr>
          <p:nvPr/>
        </p:nvCxnSpPr>
        <p:spPr>
          <a:xfrm rot="5400000">
            <a:off x="4898593" y="5284324"/>
            <a:ext cx="433709" cy="13772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C3B1883-928D-4941-A165-BB727750607C}"/>
              </a:ext>
            </a:extLst>
          </p:cNvPr>
          <p:cNvCxnSpPr>
            <a:stCxn id="17" idx="2"/>
            <a:endCxn id="20" idx="3"/>
          </p:cNvCxnSpPr>
          <p:nvPr/>
        </p:nvCxnSpPr>
        <p:spPr>
          <a:xfrm rot="5400000">
            <a:off x="5417229" y="4765688"/>
            <a:ext cx="433709" cy="241447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969E34B-22D4-7244-AE34-ED501BE9ADD4}"/>
              </a:ext>
            </a:extLst>
          </p:cNvPr>
          <p:cNvCxnSpPr>
            <a:stCxn id="18" idx="2"/>
            <a:endCxn id="20" idx="3"/>
          </p:cNvCxnSpPr>
          <p:nvPr/>
        </p:nvCxnSpPr>
        <p:spPr>
          <a:xfrm rot="5400000">
            <a:off x="5935257" y="4247660"/>
            <a:ext cx="433709" cy="34505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3AA75965-30E3-864E-A9A7-9C75744E6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ED62050D-8697-814A-8CB3-EA4092CD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54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  <p:bldP spid="18" grpId="0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enrichment</a:t>
            </a:r>
            <a:r>
              <a:rPr lang="it-IT" sz="32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3200" dirty="0" err="1">
                <a:ea typeface="Tahoma" pitchFamily="34" charset="0"/>
                <a:cs typeface="Tahoma" pitchFamily="34" charset="0"/>
              </a:rPr>
              <a:t>calculation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D070B5-485E-9E40-9E9D-8D912DF93CAE}"/>
              </a:ext>
            </a:extLst>
          </p:cNvPr>
          <p:cNvSpPr/>
          <p:nvPr/>
        </p:nvSpPr>
        <p:spPr>
          <a:xfrm>
            <a:off x="457200" y="1174449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000000"/>
                </a:solidFill>
              </a:rPr>
              <a:t>Phenotype-based permutations</a:t>
            </a:r>
            <a:endParaRPr lang="en-IT" sz="2400" b="1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5DEA6-72B4-6748-AD5F-E1DAFD20D966}"/>
              </a:ext>
            </a:extLst>
          </p:cNvPr>
          <p:cNvGrpSpPr>
            <a:grpSpLocks noChangeAspect="1"/>
          </p:cNvGrpSpPr>
          <p:nvPr/>
        </p:nvGrpSpPr>
        <p:grpSpPr>
          <a:xfrm>
            <a:off x="416819" y="2246442"/>
            <a:ext cx="708382" cy="2105465"/>
            <a:chOff x="1676750" y="823768"/>
            <a:chExt cx="1520190" cy="4518332"/>
          </a:xfrm>
        </p:grpSpPr>
        <p:pic>
          <p:nvPicPr>
            <p:cNvPr id="26" name="Picture 2" descr="What would ideal rank for SPEM genes ‘look’ like?&#10;Example&#10;List1&#10;Example&#10;List2&#10;Example&#10;List3&#10;Uninformative&#10;High&#10;‘correlatio...">
              <a:extLst>
                <a:ext uri="{FF2B5EF4-FFF2-40B4-BE49-F238E27FC236}">
                  <a16:creationId xmlns:a16="http://schemas.microsoft.com/office/drawing/2014/main" id="{9B2A56A3-4BED-6340-B927-AABC28868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82" t="17494" r="68056" b="11107"/>
            <a:stretch/>
          </p:blipFill>
          <p:spPr bwMode="auto">
            <a:xfrm>
              <a:off x="1676750" y="998700"/>
              <a:ext cx="1520190" cy="434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Permutation 1 Permutation 2 Permutation 3 Permutation 4&#10; ">
              <a:extLst>
                <a:ext uri="{FF2B5EF4-FFF2-40B4-BE49-F238E27FC236}">
                  <a16:creationId xmlns:a16="http://schemas.microsoft.com/office/drawing/2014/main" id="{D021CE64-EB2C-A345-903F-A7C7FBFD2F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59" t="26219" r="78991" b="70773"/>
            <a:stretch/>
          </p:blipFill>
          <p:spPr bwMode="auto">
            <a:xfrm>
              <a:off x="1682181" y="823768"/>
              <a:ext cx="1499446" cy="206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DEE0BFE-ECA2-7E4D-A2C7-F2E8236F5455}"/>
              </a:ext>
            </a:extLst>
          </p:cNvPr>
          <p:cNvSpPr txBox="1"/>
          <p:nvPr/>
        </p:nvSpPr>
        <p:spPr>
          <a:xfrm>
            <a:off x="1226916" y="2639025"/>
            <a:ext cx="3014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Generate </a:t>
            </a:r>
            <a:r>
              <a:rPr lang="it-IT" dirty="0" err="1"/>
              <a:t>N</a:t>
            </a:r>
            <a:r>
              <a:rPr lang="it-IT" dirty="0"/>
              <a:t> random gene sets of the SAME SIZE of the </a:t>
            </a:r>
            <a:r>
              <a:rPr lang="it-IT" dirty="0" err="1"/>
              <a:t>actual</a:t>
            </a:r>
            <a:r>
              <a:rPr lang="it-IT" dirty="0"/>
              <a:t> gene set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782300-6737-064A-8014-BBA6B693AB59}"/>
              </a:ext>
            </a:extLst>
          </p:cNvPr>
          <p:cNvSpPr txBox="1"/>
          <p:nvPr/>
        </p:nvSpPr>
        <p:spPr>
          <a:xfrm>
            <a:off x="174914" y="1973390"/>
            <a:ext cx="1192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Original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88D89-1DFD-794F-AA45-F21194EB3474}"/>
              </a:ext>
            </a:extLst>
          </p:cNvPr>
          <p:cNvSpPr txBox="1"/>
          <p:nvPr/>
        </p:nvSpPr>
        <p:spPr>
          <a:xfrm>
            <a:off x="25742" y="4734046"/>
            <a:ext cx="14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Observed 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367314-DAE8-A549-A3D2-8C2AD684BE19}"/>
              </a:ext>
            </a:extLst>
          </p:cNvPr>
          <p:cNvCxnSpPr/>
          <p:nvPr/>
        </p:nvCxnSpPr>
        <p:spPr>
          <a:xfrm>
            <a:off x="771010" y="4351907"/>
            <a:ext cx="1" cy="3821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BADF3-DAD1-8447-8412-26B54F15ABD8}"/>
              </a:ext>
            </a:extLst>
          </p:cNvPr>
          <p:cNvSpPr txBox="1"/>
          <p:nvPr/>
        </p:nvSpPr>
        <p:spPr>
          <a:xfrm>
            <a:off x="4178003" y="4451178"/>
            <a:ext cx="4364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Calculate ES for each random gene set on the original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47D27-933F-5E4B-A739-1D46B2F0B0DB}"/>
              </a:ext>
            </a:extLst>
          </p:cNvPr>
          <p:cNvSpPr txBox="1"/>
          <p:nvPr/>
        </p:nvSpPr>
        <p:spPr>
          <a:xfrm>
            <a:off x="4214022" y="5157682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B6BB4-76AE-9F4A-8D6E-60858B97FB1E}"/>
              </a:ext>
            </a:extLst>
          </p:cNvPr>
          <p:cNvSpPr txBox="1"/>
          <p:nvPr/>
        </p:nvSpPr>
        <p:spPr>
          <a:xfrm>
            <a:off x="5264047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06638B-B57B-AE41-A2F3-057A1CEF8BA5}"/>
              </a:ext>
            </a:extLst>
          </p:cNvPr>
          <p:cNvSpPr txBox="1"/>
          <p:nvPr/>
        </p:nvSpPr>
        <p:spPr>
          <a:xfrm>
            <a:off x="6301319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E30734-7DC8-A944-9928-327CCA4FF490}"/>
              </a:ext>
            </a:extLst>
          </p:cNvPr>
          <p:cNvSpPr txBox="1"/>
          <p:nvPr/>
        </p:nvSpPr>
        <p:spPr>
          <a:xfrm>
            <a:off x="7337375" y="5171295"/>
            <a:ext cx="108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Permuted ES</a:t>
            </a:r>
            <a:r>
              <a:rPr lang="en-IT" sz="1600" baseline="-25000" dirty="0"/>
              <a:t>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3235E1-A157-DA4D-823F-8A3E8E47433D}"/>
              </a:ext>
            </a:extLst>
          </p:cNvPr>
          <p:cNvCxnSpPr>
            <a:cxnSpLocks/>
          </p:cNvCxnSpPr>
          <p:nvPr/>
        </p:nvCxnSpPr>
        <p:spPr>
          <a:xfrm flipH="1">
            <a:off x="4754022" y="4338294"/>
            <a:ext cx="3173" cy="8057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E6392A-52D5-0D48-B15B-BB3358596880}"/>
              </a:ext>
            </a:extLst>
          </p:cNvPr>
          <p:cNvCxnSpPr>
            <a:cxnSpLocks/>
          </p:cNvCxnSpPr>
          <p:nvPr/>
        </p:nvCxnSpPr>
        <p:spPr>
          <a:xfrm>
            <a:off x="5804047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EF8EF8-5A40-0249-AC0F-1E9284B04028}"/>
              </a:ext>
            </a:extLst>
          </p:cNvPr>
          <p:cNvCxnSpPr>
            <a:cxnSpLocks/>
          </p:cNvCxnSpPr>
          <p:nvPr/>
        </p:nvCxnSpPr>
        <p:spPr>
          <a:xfrm>
            <a:off x="6847698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A273F9-260E-374B-94F8-60BA53131C82}"/>
              </a:ext>
            </a:extLst>
          </p:cNvPr>
          <p:cNvCxnSpPr>
            <a:cxnSpLocks/>
          </p:cNvCxnSpPr>
          <p:nvPr/>
        </p:nvCxnSpPr>
        <p:spPr>
          <a:xfrm>
            <a:off x="7868199" y="4338294"/>
            <a:ext cx="0" cy="81938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/>
              <p:nvPr/>
            </p:nvSpPr>
            <p:spPr>
              <a:xfrm>
                <a:off x="174914" y="5873570"/>
                <a:ext cx="4251933" cy="632417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𝑂𝑏𝑠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𝐸𝑆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𝑃𝑒𝑟𝑚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𝐸𝑆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T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7436870-B6E8-EA4B-B885-EF25C53E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4" y="5873570"/>
                <a:ext cx="4251933" cy="632417"/>
              </a:xfrm>
              <a:prstGeom prst="rect">
                <a:avLst/>
              </a:prstGeom>
              <a:blipFill>
                <a:blip r:embed="rId5"/>
                <a:stretch>
                  <a:fillRect t="-66667" b="-54902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BECD42A-1D0F-9849-8CA7-4D0B63B7C0B9}"/>
              </a:ext>
            </a:extLst>
          </p:cNvPr>
          <p:cNvCxnSpPr>
            <a:cxnSpLocks/>
          </p:cNvCxnSpPr>
          <p:nvPr/>
        </p:nvCxnSpPr>
        <p:spPr>
          <a:xfrm>
            <a:off x="1342663" y="3698748"/>
            <a:ext cx="278923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39D7703-B706-AA47-A7AC-FB9246FABCD3}"/>
              </a:ext>
            </a:extLst>
          </p:cNvPr>
          <p:cNvCxnSpPr>
            <a:stCxn id="5" idx="2"/>
            <a:endCxn id="20" idx="0"/>
          </p:cNvCxnSpPr>
          <p:nvPr/>
        </p:nvCxnSpPr>
        <p:spPr>
          <a:xfrm rot="16200000" flipH="1">
            <a:off x="1135461" y="4708150"/>
            <a:ext cx="800970" cy="1529870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0FE9BD0-9377-8042-AF9F-86D8C4C0B333}"/>
              </a:ext>
            </a:extLst>
          </p:cNvPr>
          <p:cNvCxnSpPr>
            <a:stCxn id="15" idx="2"/>
            <a:endCxn id="20" idx="3"/>
          </p:cNvCxnSpPr>
          <p:nvPr/>
        </p:nvCxnSpPr>
        <p:spPr>
          <a:xfrm rot="5400000">
            <a:off x="4366774" y="5802531"/>
            <a:ext cx="447322" cy="32717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4DCE32F8-9925-7F4D-B90A-90CD2DBE9BEA}"/>
              </a:ext>
            </a:extLst>
          </p:cNvPr>
          <p:cNvCxnSpPr>
            <a:stCxn id="16" idx="2"/>
            <a:endCxn id="20" idx="3"/>
          </p:cNvCxnSpPr>
          <p:nvPr/>
        </p:nvCxnSpPr>
        <p:spPr>
          <a:xfrm rot="5400000">
            <a:off x="4898593" y="5284324"/>
            <a:ext cx="433709" cy="137720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FC3B1883-928D-4941-A165-BB727750607C}"/>
              </a:ext>
            </a:extLst>
          </p:cNvPr>
          <p:cNvCxnSpPr>
            <a:stCxn id="17" idx="2"/>
            <a:endCxn id="20" idx="3"/>
          </p:cNvCxnSpPr>
          <p:nvPr/>
        </p:nvCxnSpPr>
        <p:spPr>
          <a:xfrm rot="5400000">
            <a:off x="5417229" y="4765688"/>
            <a:ext cx="433709" cy="241447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6969E34B-22D4-7244-AE34-ED501BE9ADD4}"/>
              </a:ext>
            </a:extLst>
          </p:cNvPr>
          <p:cNvCxnSpPr>
            <a:stCxn id="18" idx="2"/>
            <a:endCxn id="20" idx="3"/>
          </p:cNvCxnSpPr>
          <p:nvPr/>
        </p:nvCxnSpPr>
        <p:spPr>
          <a:xfrm rot="5400000">
            <a:off x="5935257" y="4247660"/>
            <a:ext cx="433709" cy="345052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0A7BAB7-E347-7A49-B791-FD3CF0A1A3CA}"/>
              </a:ext>
            </a:extLst>
          </p:cNvPr>
          <p:cNvGrpSpPr/>
          <p:nvPr/>
        </p:nvGrpSpPr>
        <p:grpSpPr>
          <a:xfrm>
            <a:off x="4157926" y="1952478"/>
            <a:ext cx="1192193" cy="2378517"/>
            <a:chOff x="4157926" y="1952478"/>
            <a:chExt cx="1192193" cy="237851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F60B56C-CABE-FE47-BE66-42F32FE3B2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399831" y="2225530"/>
              <a:ext cx="708382" cy="2105465"/>
              <a:chOff x="1676750" y="823768"/>
              <a:chExt cx="1520190" cy="4518332"/>
            </a:xfrm>
          </p:grpSpPr>
          <p:pic>
            <p:nvPicPr>
              <p:cNvPr id="31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E4537E0D-5546-6643-B6CD-DE887B521E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E09F8E3F-7AF2-1A45-B822-7B5E54934D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34C8DA-84BC-2144-864C-8BBC2B9252F4}"/>
                </a:ext>
              </a:extLst>
            </p:cNvPr>
            <p:cNvSpPr txBox="1"/>
            <p:nvPr/>
          </p:nvSpPr>
          <p:spPr>
            <a:xfrm>
              <a:off x="4157926" y="1952478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5475DA-BD78-7342-8375-613E769C83DF}"/>
              </a:ext>
            </a:extLst>
          </p:cNvPr>
          <p:cNvGrpSpPr/>
          <p:nvPr/>
        </p:nvGrpSpPr>
        <p:grpSpPr>
          <a:xfrm>
            <a:off x="5207951" y="1952478"/>
            <a:ext cx="1192193" cy="2378517"/>
            <a:chOff x="5207951" y="1965319"/>
            <a:chExt cx="1192193" cy="237851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A711E22-3DDD-F644-9CD5-93A5D99C70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49856" y="2238371"/>
              <a:ext cx="708382" cy="2105465"/>
              <a:chOff x="1676750" y="823768"/>
              <a:chExt cx="1520190" cy="4518332"/>
            </a:xfrm>
          </p:grpSpPr>
          <p:pic>
            <p:nvPicPr>
              <p:cNvPr id="39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B0ED357A-9086-EA4B-B714-10119745BF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466D88A3-4646-CD44-9560-9EFCD2F0F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8B244C-4EA3-764B-B084-A03F35CE30CE}"/>
                </a:ext>
              </a:extLst>
            </p:cNvPr>
            <p:cNvSpPr txBox="1"/>
            <p:nvPr/>
          </p:nvSpPr>
          <p:spPr>
            <a:xfrm>
              <a:off x="5207951" y="1965319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41A3C62-F5AB-1C4A-89FE-83E25D6D28EF}"/>
              </a:ext>
            </a:extLst>
          </p:cNvPr>
          <p:cNvGrpSpPr/>
          <p:nvPr/>
        </p:nvGrpSpPr>
        <p:grpSpPr>
          <a:xfrm>
            <a:off x="6260507" y="1952478"/>
            <a:ext cx="1192193" cy="2378517"/>
            <a:chOff x="6260507" y="1982107"/>
            <a:chExt cx="1192193" cy="2378517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C7BB3F4-40D2-114B-AFE6-07F0426873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502412" y="2255159"/>
              <a:ext cx="708382" cy="2105465"/>
              <a:chOff x="1676750" y="823768"/>
              <a:chExt cx="1520190" cy="4518332"/>
            </a:xfrm>
          </p:grpSpPr>
          <p:pic>
            <p:nvPicPr>
              <p:cNvPr id="43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C2763817-7695-4A4D-9190-231DD7E356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29E13594-5C0C-354D-B374-6EC1F41474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187BF9B-239B-ED44-BB95-C86A8C8EB0BC}"/>
                </a:ext>
              </a:extLst>
            </p:cNvPr>
            <p:cNvSpPr txBox="1"/>
            <p:nvPr/>
          </p:nvSpPr>
          <p:spPr>
            <a:xfrm>
              <a:off x="6260507" y="1982107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7143D-E5C9-6045-BCA4-51D0661E7BDC}"/>
              </a:ext>
            </a:extLst>
          </p:cNvPr>
          <p:cNvGrpSpPr/>
          <p:nvPr/>
        </p:nvGrpSpPr>
        <p:grpSpPr>
          <a:xfrm>
            <a:off x="7271063" y="1952478"/>
            <a:ext cx="1192193" cy="2378517"/>
            <a:chOff x="7271063" y="1972213"/>
            <a:chExt cx="1192193" cy="237851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7BA2888-69EA-854C-AE7E-F0FAC6FB3E6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12968" y="2245265"/>
              <a:ext cx="708382" cy="2105465"/>
              <a:chOff x="1676750" y="823768"/>
              <a:chExt cx="1520190" cy="4518332"/>
            </a:xfrm>
          </p:grpSpPr>
          <p:pic>
            <p:nvPicPr>
              <p:cNvPr id="47" name="Picture 2" descr="What would ideal rank for SPEM genes ‘look’ like?&#10;Example&#10;List1&#10;Example&#10;List2&#10;Example&#10;List3&#10;Uninformative&#10;High&#10;‘correlatio...">
                <a:extLst>
                  <a:ext uri="{FF2B5EF4-FFF2-40B4-BE49-F238E27FC236}">
                    <a16:creationId xmlns:a16="http://schemas.microsoft.com/office/drawing/2014/main" id="{628F5720-05B2-CA47-85C7-8EF8DE245F0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82" t="17494" r="68056" b="11107"/>
              <a:stretch/>
            </p:blipFill>
            <p:spPr bwMode="auto">
              <a:xfrm>
                <a:off x="1676750" y="998700"/>
                <a:ext cx="1520190" cy="4343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" descr="Permutation 1 Permutation 2 Permutation 3 Permutation 4&#10; ">
                <a:extLst>
                  <a:ext uri="{FF2B5EF4-FFF2-40B4-BE49-F238E27FC236}">
                    <a16:creationId xmlns:a16="http://schemas.microsoft.com/office/drawing/2014/main" id="{BEFCE41A-106C-C549-82AA-61B7EFD645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159" t="26219" r="78991" b="70773"/>
              <a:stretch/>
            </p:blipFill>
            <p:spPr bwMode="auto">
              <a:xfrm>
                <a:off x="1682181" y="823768"/>
                <a:ext cx="1499446" cy="2067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E99A085-6B3D-1A49-A80F-F2AA60E995F5}"/>
                </a:ext>
              </a:extLst>
            </p:cNvPr>
            <p:cNvSpPr txBox="1"/>
            <p:nvPr/>
          </p:nvSpPr>
          <p:spPr>
            <a:xfrm>
              <a:off x="7271063" y="1972213"/>
              <a:ext cx="11921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Original data</a:t>
              </a:r>
            </a:p>
          </p:txBody>
        </p:sp>
      </p:grp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231B4C04-4B50-B040-AC04-18C3A1AB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0EAE316-A27F-4148-8CF0-AAA6F679D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5" grpId="0"/>
      <p:bldP spid="16" grpId="0"/>
      <p:bldP spid="17" grpId="0"/>
      <p:bldP spid="18" grpId="0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Gene sets collections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2001" y="1047750"/>
            <a:ext cx="448724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 sets are collected at the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Molecular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Signatures Database (MSigDB, </a:t>
            </a:r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http://software.broadinstitute.org/gsea/msigdb/index.jsp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Custom gene sets can be used.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32000" y="3279214"/>
            <a:ext cx="46924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MSigDB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gene sets are divided into 9 major collections.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For an overview of the major biological processes pick the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HALLMARK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collection.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2BD0EE-EA41-F64C-971F-3DD40BFA4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6" t="29070" r="46414" b="13411"/>
          <a:stretch/>
        </p:blipFill>
        <p:spPr>
          <a:xfrm>
            <a:off x="5124450" y="1047749"/>
            <a:ext cx="3336644" cy="567429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73842-D644-244C-B496-E72776B9B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B1FACB-7893-AD4D-B574-9BD2DF44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1137897"/>
            <a:ext cx="825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Using the results obtained from the analysis of the example gene expression datasets of previous lesson we will perform: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Over-representation analysis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GSEA</a:t>
            </a:r>
          </a:p>
          <a:p>
            <a:pPr marL="742950" lvl="1" indent="-285750">
              <a:buFont typeface="System Font Regular"/>
              <a:buChar char="‣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Classical mode</a:t>
            </a:r>
          </a:p>
          <a:p>
            <a:pPr marL="742950" lvl="1" indent="-285750">
              <a:buFont typeface="System Font Regular"/>
              <a:buChar char="‣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Pre-ranked mode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1B200E-49B1-4945-AA23-B87E64DC6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052D2D-39B1-634A-8DEA-B0B08392F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66886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894828"/>
            <a:ext cx="825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ea typeface="Tahoma" pitchFamily="34" charset="0"/>
                <a:cs typeface="Tahoma" pitchFamily="34" charset="0"/>
              </a:rPr>
              <a:t>Many tools exist for functional over-representation analysis: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ea typeface="Tahoma" pitchFamily="34" charset="0"/>
                <a:cs typeface="Tahoma" pitchFamily="34" charset="0"/>
              </a:rPr>
              <a:t>DAVID (free, </a:t>
            </a:r>
            <a:r>
              <a:rPr lang="en-US" dirty="0">
                <a:ea typeface="Tahoma" pitchFamily="34" charset="0"/>
                <a:cs typeface="Tahoma" pitchFamily="34" charset="0"/>
                <a:hlinkClick r:id="rId2"/>
              </a:rPr>
              <a:t>https://david.ncifcrf.gov/tools.jsp</a:t>
            </a:r>
            <a:r>
              <a:rPr lang="en-US" dirty="0">
                <a:ea typeface="Tahoma" pitchFamily="34" charset="0"/>
                <a:cs typeface="Tahoma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ea typeface="Tahoma" pitchFamily="34" charset="0"/>
                <a:cs typeface="Tahoma" pitchFamily="34" charset="0"/>
              </a:rPr>
              <a:t>Ingenuity Pathway Analysis (Not free, access under request at INT)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b="1" dirty="0" err="1">
                <a:ea typeface="Tahoma" pitchFamily="34" charset="0"/>
                <a:cs typeface="Tahoma" pitchFamily="34" charset="0"/>
              </a:rPr>
              <a:t>gProfiler</a:t>
            </a:r>
            <a:r>
              <a:rPr lang="en-US" b="1" dirty="0">
                <a:ea typeface="Tahoma" pitchFamily="34" charset="0"/>
                <a:cs typeface="Tahoma" pitchFamily="34" charset="0"/>
              </a:rPr>
              <a:t> (free, 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https://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biit.cs.ut.ee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gprofiler</a:t>
            </a:r>
            <a:r>
              <a:rPr lang="en-US" b="1" dirty="0">
                <a:ea typeface="Tahoma" pitchFamily="34" charset="0"/>
                <a:cs typeface="Tahoma" pitchFamily="34" charset="0"/>
                <a:hlinkClick r:id="rId3"/>
              </a:rPr>
              <a:t>/</a:t>
            </a:r>
            <a:r>
              <a:rPr lang="en-US" b="1" dirty="0" err="1">
                <a:ea typeface="Tahoma" pitchFamily="34" charset="0"/>
                <a:cs typeface="Tahoma" pitchFamily="34" charset="0"/>
                <a:hlinkClick r:id="rId3"/>
              </a:rPr>
              <a:t>gost</a:t>
            </a:r>
            <a:r>
              <a:rPr lang="en-US" b="1" dirty="0">
                <a:ea typeface="Tahoma" pitchFamily="34" charset="0"/>
                <a:cs typeface="Tahoma" pitchFamily="34" charset="0"/>
              </a:rPr>
              <a:t>)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E4095B-41CD-DC4A-9183-469591822D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3" t="7215" r="21139" b="5657"/>
          <a:stretch/>
        </p:blipFill>
        <p:spPr>
          <a:xfrm>
            <a:off x="543476" y="2199409"/>
            <a:ext cx="4894576" cy="4577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185195" y="4456253"/>
            <a:ext cx="2789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Input gene list of DEGs. Analyze Up- and Down- regulated genes separately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D3EE43-1E77-4F40-B7B6-E71928B925A2}"/>
              </a:ext>
            </a:extLst>
          </p:cNvPr>
          <p:cNvSpPr txBox="1"/>
          <p:nvPr/>
        </p:nvSpPr>
        <p:spPr>
          <a:xfrm>
            <a:off x="5113427" y="2600277"/>
            <a:ext cx="1935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Select organism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38450-2928-9E42-9FDF-0E7F74CAD561}"/>
              </a:ext>
            </a:extLst>
          </p:cNvPr>
          <p:cNvSpPr txBox="1"/>
          <p:nvPr/>
        </p:nvSpPr>
        <p:spPr>
          <a:xfrm>
            <a:off x="5310197" y="3931847"/>
            <a:ext cx="38338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Background gene list. Better use custom gene list (all genes in your gene expression experiment). If not available leave default settings.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BAECF9-9265-F248-9DCD-EAFA9687DF74}"/>
              </a:ext>
            </a:extLst>
          </p:cNvPr>
          <p:cNvSpPr txBox="1"/>
          <p:nvPr/>
        </p:nvSpPr>
        <p:spPr>
          <a:xfrm>
            <a:off x="5310197" y="6067425"/>
            <a:ext cx="2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Select gene set sources of your interest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0D61EF-26DF-9A49-9058-264773E793D4}"/>
              </a:ext>
            </a:extLst>
          </p:cNvPr>
          <p:cNvSpPr txBox="1"/>
          <p:nvPr/>
        </p:nvSpPr>
        <p:spPr>
          <a:xfrm>
            <a:off x="3804194" y="4974340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Multiple testing correction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E744A5-98E5-CC44-AA01-D45F572E5E9D}"/>
              </a:ext>
            </a:extLst>
          </p:cNvPr>
          <p:cNvSpPr txBox="1"/>
          <p:nvPr/>
        </p:nvSpPr>
        <p:spPr>
          <a:xfrm>
            <a:off x="5362815" y="5247869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Significance threshold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A2C241-EC38-E149-9164-EEF323DDB4B8}"/>
              </a:ext>
            </a:extLst>
          </p:cNvPr>
          <p:cNvSpPr txBox="1"/>
          <p:nvPr/>
        </p:nvSpPr>
        <p:spPr>
          <a:xfrm>
            <a:off x="-248991" y="5497688"/>
            <a:ext cx="337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600" dirty="0"/>
              <a:t>Gene identifier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7B9027-9226-4841-A56C-5E5F720AEE18}"/>
              </a:ext>
            </a:extLst>
          </p:cNvPr>
          <p:cNvCxnSpPr>
            <a:stCxn id="8" idx="0"/>
          </p:cNvCxnSpPr>
          <p:nvPr/>
        </p:nvCxnSpPr>
        <p:spPr>
          <a:xfrm flipV="1">
            <a:off x="1579945" y="3599727"/>
            <a:ext cx="109959" cy="856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0B23C44-CE86-6649-9464-379E396D4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6707EDE-FEC7-1441-8584-D9AA5A35C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402620"/>
            <a:ext cx="82800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a typeface="Tahoma" pitchFamily="34" charset="0"/>
                <a:cs typeface="Tahoma" pitchFamily="34" charset="0"/>
              </a:rPr>
              <a:t>How to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interpret</a:t>
            </a:r>
            <a:r>
              <a:rPr lang="it-IT" dirty="0">
                <a:ea typeface="Tahoma" pitchFamily="34" charset="0"/>
                <a:cs typeface="Tahoma" pitchFamily="34" charset="0"/>
              </a:rPr>
              <a:t> a list of dozens or hundreds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?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Pathway analysis </a:t>
            </a:r>
            <a:r>
              <a:rPr lang="it-IT" dirty="0">
                <a:ea typeface="Tahoma" pitchFamily="34" charset="0"/>
                <a:cs typeface="Tahoma" pitchFamily="34" charset="0"/>
              </a:rPr>
              <a:t>helps interpret the data in the context of biological processes, pathways and networks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sz="2400" dirty="0"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ea typeface="Tahoma" pitchFamily="34" charset="0"/>
                <a:cs typeface="Tahoma" pitchFamily="34" charset="0"/>
              </a:rPr>
              <a:t> - To reduce data dimensionality by arranging genes into pathways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ea typeface="Tahoma" pitchFamily="34" charset="0"/>
                <a:cs typeface="Tahoma" pitchFamily="34" charset="0"/>
              </a:rPr>
              <a:t>Basic Assumption</a:t>
            </a: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Genes involved in the same biological process, functions or localizations present correlated behaviors in terms of expression levels.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We can apply statistical tests to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find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pathways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that</a:t>
            </a:r>
            <a:r>
              <a:rPr lang="it-IT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represented</a:t>
            </a:r>
            <a:r>
              <a:rPr lang="it-IT" dirty="0">
                <a:ea typeface="Tahoma" pitchFamily="34" charset="0"/>
                <a:cs typeface="Tahoma" pitchFamily="34" charset="0"/>
              </a:rPr>
              <a:t> by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our</a:t>
            </a:r>
            <a:r>
              <a:rPr lang="it-IT" dirty="0">
                <a:ea typeface="Tahoma" pitchFamily="34" charset="0"/>
                <a:cs typeface="Tahoma" pitchFamily="34" charset="0"/>
              </a:rPr>
              <a:t> list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Biological interpretation – pathway 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63FA03-3336-B34B-9AF2-9B72E58D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60A5EF-9AF9-364C-99AA-C325FE71A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929551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ea typeface="Tahoma" pitchFamily="34" charset="0"/>
                <a:cs typeface="Tahoma" pitchFamily="34" charset="0"/>
              </a:rPr>
              <a:t>gProfiler</a:t>
            </a:r>
            <a:endParaRPr lang="en-US" sz="24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457200" y="1405730"/>
            <a:ext cx="685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u="sng" dirty="0"/>
              <a:t>Interactive plot results</a:t>
            </a:r>
          </a:p>
          <a:p>
            <a:r>
              <a:rPr lang="en-IT" dirty="0"/>
              <a:t>Each dot represents a gene set. Divided by source.</a:t>
            </a:r>
          </a:p>
          <a:p>
            <a:r>
              <a:rPr lang="en-IT" dirty="0"/>
              <a:t>Y-axes: -log</a:t>
            </a:r>
            <a:r>
              <a:rPr lang="en-IT" baseline="-25000" dirty="0"/>
              <a:t>10</a:t>
            </a:r>
            <a:r>
              <a:rPr lang="en-IT" dirty="0"/>
              <a:t>(adjusted p-value). Higher values, more significant.</a:t>
            </a:r>
          </a:p>
          <a:p>
            <a:endParaRPr lang="en-IT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07B28E-CD73-1749-B89A-9DB823232F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3" t="21165" r="16076" b="25342"/>
          <a:stretch/>
        </p:blipFill>
        <p:spPr>
          <a:xfrm>
            <a:off x="457199" y="2438429"/>
            <a:ext cx="8136000" cy="43141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D7DBC77-43E1-7C49-AC65-FA4A15162B99}"/>
              </a:ext>
            </a:extLst>
          </p:cNvPr>
          <p:cNvSpPr/>
          <p:nvPr/>
        </p:nvSpPr>
        <p:spPr>
          <a:xfrm>
            <a:off x="432000" y="2411440"/>
            <a:ext cx="679170" cy="38963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21" name="Date Placeholder 20">
            <a:extLst>
              <a:ext uri="{FF2B5EF4-FFF2-40B4-BE49-F238E27FC236}">
                <a16:creationId xmlns:a16="http://schemas.microsoft.com/office/drawing/2014/main" id="{75BA14A3-8379-3246-A63D-3CC1D065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1A7EEA5-19A6-634B-8AB1-AA8F546B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57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0371904F-5B22-D248-9DC8-CCA49AD70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4" t="7823" r="21139" b="30202"/>
          <a:stretch/>
        </p:blipFill>
        <p:spPr>
          <a:xfrm>
            <a:off x="480350" y="2066575"/>
            <a:ext cx="6858000" cy="459200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Over-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representation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32000" y="929551"/>
            <a:ext cx="825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ea typeface="Tahoma" pitchFamily="34" charset="0"/>
                <a:cs typeface="Tahoma" pitchFamily="34" charset="0"/>
              </a:rPr>
              <a:t>gProfiler</a:t>
            </a:r>
            <a:endParaRPr lang="en-US" sz="24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457200" y="1405730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u="sng" dirty="0"/>
              <a:t>Table results</a:t>
            </a:r>
          </a:p>
          <a:p>
            <a:r>
              <a:rPr lang="en-GB" dirty="0"/>
              <a:t>G</a:t>
            </a:r>
            <a:r>
              <a:rPr lang="en-IT" dirty="0"/>
              <a:t>ene sets with statistical results. Divided by source.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7DBC77-43E1-7C49-AC65-FA4A15162B99}"/>
              </a:ext>
            </a:extLst>
          </p:cNvPr>
          <p:cNvSpPr/>
          <p:nvPr/>
        </p:nvSpPr>
        <p:spPr>
          <a:xfrm>
            <a:off x="1030147" y="2044392"/>
            <a:ext cx="752357" cy="31684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3D67F7-B3D6-E64B-9B1D-B7BB75420E5B}"/>
              </a:ext>
            </a:extLst>
          </p:cNvPr>
          <p:cNvSpPr/>
          <p:nvPr/>
        </p:nvSpPr>
        <p:spPr>
          <a:xfrm>
            <a:off x="1691833" y="2683054"/>
            <a:ext cx="3076937" cy="316843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C98568-EE4A-4B48-BD18-25DCFC92AC9F}"/>
              </a:ext>
            </a:extLst>
          </p:cNvPr>
          <p:cNvSpPr txBox="1"/>
          <p:nvPr/>
        </p:nvSpPr>
        <p:spPr>
          <a:xfrm>
            <a:off x="3230301" y="2112087"/>
            <a:ext cx="3760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Limit the size of the gene sets. Reasonable sizes: min=15; max=600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3C6B51-7D54-154C-8F40-E54A882EBCC3}"/>
              </a:ext>
            </a:extLst>
          </p:cNvPr>
          <p:cNvSpPr txBox="1"/>
          <p:nvPr/>
        </p:nvSpPr>
        <p:spPr>
          <a:xfrm>
            <a:off x="5325319" y="2742374"/>
            <a:ext cx="3760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Genes of the gene sets that belong to your input list. Colors depend on the evidence (see legend)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892821-AF5A-EB4A-9E3B-C848FA1924B9}"/>
              </a:ext>
            </a:extLst>
          </p:cNvPr>
          <p:cNvSpPr/>
          <p:nvPr/>
        </p:nvSpPr>
        <p:spPr>
          <a:xfrm>
            <a:off x="4768770" y="3570864"/>
            <a:ext cx="4102743" cy="313322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13F43-5534-2443-AED6-E1C43D73C391}"/>
              </a:ext>
            </a:extLst>
          </p:cNvPr>
          <p:cNvSpPr/>
          <p:nvPr/>
        </p:nvSpPr>
        <p:spPr>
          <a:xfrm>
            <a:off x="951537" y="3321267"/>
            <a:ext cx="153426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1600" dirty="0"/>
              <a:t>Evidence legend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3B2D2D-8170-6248-BB16-34A2C9A18A86}"/>
              </a:ext>
            </a:extLst>
          </p:cNvPr>
          <p:cNvSpPr/>
          <p:nvPr/>
        </p:nvSpPr>
        <p:spPr>
          <a:xfrm>
            <a:off x="2547636" y="3116103"/>
            <a:ext cx="29163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T" sz="1600" dirty="0"/>
              <a:t>Download results in excel format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48E713-3C19-D846-B2D5-2B0C613A7912}"/>
              </a:ext>
            </a:extLst>
          </p:cNvPr>
          <p:cNvSpPr/>
          <p:nvPr/>
        </p:nvSpPr>
        <p:spPr>
          <a:xfrm>
            <a:off x="673298" y="3099240"/>
            <a:ext cx="575323" cy="222027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210F3-B324-3944-A904-4E4856EA28F5}"/>
              </a:ext>
            </a:extLst>
          </p:cNvPr>
          <p:cNvCxnSpPr>
            <a:endCxn id="16" idx="3"/>
          </p:cNvCxnSpPr>
          <p:nvPr/>
        </p:nvCxnSpPr>
        <p:spPr>
          <a:xfrm flipH="1" flipV="1">
            <a:off x="1248621" y="3210254"/>
            <a:ext cx="1320959" cy="76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40CC216E-77E8-994B-8AAB-CB29A78A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2AD8BFA-9F51-8443-BACE-D982281C1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18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 animBg="1"/>
      <p:bldP spid="5" grpId="0"/>
      <p:bldP spid="15" grpId="0"/>
      <p:bldP spid="16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7523544" y="2929906"/>
            <a:ext cx="1597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Installer for Mac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F7CAE03-F95D-BE48-A5A9-30A6573A12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 r="20000"/>
          <a:stretch/>
        </p:blipFill>
        <p:spPr>
          <a:xfrm>
            <a:off x="231493" y="1162050"/>
            <a:ext cx="7315200" cy="5495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045A7D-5DE6-C049-9693-9D5BDD3BF55A}"/>
              </a:ext>
            </a:extLst>
          </p:cNvPr>
          <p:cNvSpPr/>
          <p:nvPr/>
        </p:nvSpPr>
        <p:spPr>
          <a:xfrm>
            <a:off x="7523543" y="3269704"/>
            <a:ext cx="13015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Installer for Windows</a:t>
            </a:r>
            <a:endParaRPr lang="en-IT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187A7-D262-E641-8906-9A3A681D60D5}"/>
              </a:ext>
            </a:extLst>
          </p:cNvPr>
          <p:cNvSpPr/>
          <p:nvPr/>
        </p:nvSpPr>
        <p:spPr>
          <a:xfrm>
            <a:off x="7546693" y="4771308"/>
            <a:ext cx="1301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/>
              <a:t>Launch</a:t>
            </a:r>
            <a:r>
              <a:rPr lang="it-IT" sz="1600" dirty="0"/>
              <a:t> </a:t>
            </a:r>
            <a:r>
              <a:rPr lang="it-IT" sz="1600" dirty="0" err="1"/>
              <a:t>without</a:t>
            </a:r>
            <a:r>
              <a:rPr lang="it-IT" sz="1600" dirty="0"/>
              <a:t> </a:t>
            </a:r>
            <a:r>
              <a:rPr lang="it-IT" sz="1600" dirty="0" err="1"/>
              <a:t>installing</a:t>
            </a:r>
            <a:endParaRPr lang="en-IT" sz="1600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36FC728-4D31-1E44-85FB-EDAA8279B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8DB215F-22F7-4546-9F55-B60671EEA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3641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18BEC-7C62-374B-A9E3-A2D3E6EB6AD4}"/>
              </a:ext>
            </a:extLst>
          </p:cNvPr>
          <p:cNvSpPr txBox="1"/>
          <p:nvPr/>
        </p:nvSpPr>
        <p:spPr>
          <a:xfrm>
            <a:off x="610697" y="1434194"/>
            <a:ext cx="162000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STEP 1 – </a:t>
            </a:r>
            <a:r>
              <a:rPr lang="it-IT" sz="1600" dirty="0" err="1"/>
              <a:t>Load</a:t>
            </a:r>
            <a:r>
              <a:rPr lang="it-IT" sz="1600" dirty="0"/>
              <a:t> </a:t>
            </a:r>
            <a:r>
              <a:rPr lang="it-IT" sz="1600" dirty="0" err="1"/>
              <a:t>required</a:t>
            </a:r>
            <a:r>
              <a:rPr lang="it-IT" sz="1600" dirty="0"/>
              <a:t>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045A7D-5DE6-C049-9693-9D5BDD3BF55A}"/>
              </a:ext>
            </a:extLst>
          </p:cNvPr>
          <p:cNvSpPr/>
          <p:nvPr/>
        </p:nvSpPr>
        <p:spPr>
          <a:xfrm>
            <a:off x="610697" y="2237175"/>
            <a:ext cx="162000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STEP 2A – </a:t>
            </a:r>
            <a:r>
              <a:rPr lang="it-IT" sz="1600" dirty="0" err="1"/>
              <a:t>Run</a:t>
            </a:r>
            <a:r>
              <a:rPr lang="it-IT" sz="1600" dirty="0"/>
              <a:t> Classic GSEA</a:t>
            </a:r>
            <a:endParaRPr lang="en-IT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2187A7-D262-E641-8906-9A3A681D60D5}"/>
              </a:ext>
            </a:extLst>
          </p:cNvPr>
          <p:cNvSpPr/>
          <p:nvPr/>
        </p:nvSpPr>
        <p:spPr>
          <a:xfrm>
            <a:off x="610697" y="3460986"/>
            <a:ext cx="1620000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it-IT" sz="1600" dirty="0"/>
              <a:t>STEP 2B – </a:t>
            </a:r>
            <a:r>
              <a:rPr lang="it-IT" sz="1600" dirty="0" err="1"/>
              <a:t>Run</a:t>
            </a:r>
            <a:r>
              <a:rPr lang="it-IT" sz="1600" dirty="0"/>
              <a:t> </a:t>
            </a:r>
            <a:r>
              <a:rPr lang="it-IT" sz="1600" dirty="0" err="1"/>
              <a:t>pre-ranked</a:t>
            </a:r>
            <a:r>
              <a:rPr lang="it-IT" sz="1600" dirty="0"/>
              <a:t> GSEA</a:t>
            </a:r>
            <a:endParaRPr lang="en-IT" sz="1600" dirty="0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DEC2AF-A00C-9E46-88E6-9221444BC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5" t="11451" r="20956" b="20077"/>
          <a:stretch/>
        </p:blipFill>
        <p:spPr>
          <a:xfrm>
            <a:off x="2555179" y="1384875"/>
            <a:ext cx="6131621" cy="463292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8B092B-2C74-344E-B3CD-C3BC047C99D8}"/>
              </a:ext>
            </a:extLst>
          </p:cNvPr>
          <p:cNvCxnSpPr>
            <a:cxnSpLocks/>
          </p:cNvCxnSpPr>
          <p:nvPr/>
        </p:nvCxnSpPr>
        <p:spPr>
          <a:xfrm>
            <a:off x="2230697" y="1726049"/>
            <a:ext cx="324482" cy="10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94586E-AA3E-6E42-89A7-9BF95AAA15E1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 flipV="1">
            <a:off x="2230697" y="2040193"/>
            <a:ext cx="324482" cy="489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AF0F0FB-9774-0F43-962A-FD288D378177}"/>
              </a:ext>
            </a:extLst>
          </p:cNvPr>
          <p:cNvSpPr/>
          <p:nvPr/>
        </p:nvSpPr>
        <p:spPr>
          <a:xfrm>
            <a:off x="2555179" y="1597074"/>
            <a:ext cx="824629" cy="2590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E5A35B-A089-0A4B-83B1-438811823E2A}"/>
              </a:ext>
            </a:extLst>
          </p:cNvPr>
          <p:cNvSpPr/>
          <p:nvPr/>
        </p:nvSpPr>
        <p:spPr>
          <a:xfrm>
            <a:off x="2555179" y="2961787"/>
            <a:ext cx="1195018" cy="259014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D100CF-5966-1B47-83D5-4A934696647B}"/>
              </a:ext>
            </a:extLst>
          </p:cNvPr>
          <p:cNvSpPr/>
          <p:nvPr/>
        </p:nvSpPr>
        <p:spPr>
          <a:xfrm>
            <a:off x="2555179" y="1910685"/>
            <a:ext cx="743606" cy="259015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A6D1057-25CB-0846-AC01-8DF9FDF83EFE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2230697" y="3091294"/>
            <a:ext cx="324482" cy="662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9D60081C-3462-594B-B227-6A46AC3E9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FDF5040A-42AD-CC43-8186-0D9CD42D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0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1" grpId="0" animBg="1"/>
      <p:bldP spid="13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1152373"/>
            <a:ext cx="82548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Input data and file formats</a:t>
            </a:r>
          </a:p>
          <a:p>
            <a:r>
              <a:rPr lang="en-IT" sz="1400" dirty="0"/>
              <a:t>See  </a:t>
            </a:r>
            <a:r>
              <a:rPr lang="en-GB" sz="1400" dirty="0">
                <a:hlinkClick r:id="rId3"/>
              </a:rPr>
              <a:t>http://</a:t>
            </a:r>
            <a:r>
              <a:rPr lang="en-GB" sz="1400" dirty="0" err="1">
                <a:hlinkClick r:id="rId3"/>
              </a:rPr>
              <a:t>software.broadinstitute.org</a:t>
            </a:r>
            <a:r>
              <a:rPr lang="en-GB" sz="1400" dirty="0">
                <a:hlinkClick r:id="rId3"/>
              </a:rPr>
              <a:t>/cancer/software/</a:t>
            </a:r>
            <a:r>
              <a:rPr lang="en-GB" sz="1400" dirty="0" err="1">
                <a:hlinkClick r:id="rId3"/>
              </a:rPr>
              <a:t>gsea</a:t>
            </a:r>
            <a:r>
              <a:rPr lang="en-GB" sz="1400" dirty="0">
                <a:hlinkClick r:id="rId3"/>
              </a:rPr>
              <a:t>/wiki/</a:t>
            </a:r>
            <a:r>
              <a:rPr lang="en-GB" sz="1400" dirty="0" err="1">
                <a:hlinkClick r:id="rId3"/>
              </a:rPr>
              <a:t>index.php</a:t>
            </a:r>
            <a:r>
              <a:rPr lang="en-GB" sz="1400" dirty="0">
                <a:hlinkClick r:id="rId3"/>
              </a:rPr>
              <a:t>/</a:t>
            </a:r>
            <a:r>
              <a:rPr lang="en-GB" sz="1400" dirty="0" err="1">
                <a:hlinkClick r:id="rId3"/>
              </a:rPr>
              <a:t>Data_formats</a:t>
            </a:r>
            <a:r>
              <a:rPr lang="en-IT" sz="1400" dirty="0">
                <a:hlinkClick r:id="rId3"/>
              </a:rPr>
              <a:t> </a:t>
            </a:r>
            <a:r>
              <a:rPr lang="en-IT" sz="1400" dirty="0"/>
              <a:t>for details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45F79EE-90DC-5D4E-BDD8-6A54B0BB21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084794"/>
              </p:ext>
            </p:extLst>
          </p:nvPr>
        </p:nvGraphicFramePr>
        <p:xfrm>
          <a:off x="457200" y="1987285"/>
          <a:ext cx="8254801" cy="4206240"/>
        </p:xfrm>
        <a:graphic>
          <a:graphicData uri="http://schemas.openxmlformats.org/drawingml/2006/table">
            <a:tbl>
              <a:tblPr/>
              <a:tblGrid>
                <a:gridCol w="968156">
                  <a:extLst>
                    <a:ext uri="{9D8B030D-6E8A-4147-A177-3AD203B41FA5}">
                      <a16:colId xmlns:a16="http://schemas.microsoft.com/office/drawing/2014/main" val="510264718"/>
                    </a:ext>
                  </a:extLst>
                </a:gridCol>
                <a:gridCol w="968156">
                  <a:extLst>
                    <a:ext uri="{9D8B030D-6E8A-4147-A177-3AD203B41FA5}">
                      <a16:colId xmlns:a16="http://schemas.microsoft.com/office/drawing/2014/main" val="3789314580"/>
                    </a:ext>
                  </a:extLst>
                </a:gridCol>
                <a:gridCol w="3057333">
                  <a:extLst>
                    <a:ext uri="{9D8B030D-6E8A-4147-A177-3AD203B41FA5}">
                      <a16:colId xmlns:a16="http://schemas.microsoft.com/office/drawing/2014/main" val="3797751660"/>
                    </a:ext>
                  </a:extLst>
                </a:gridCol>
                <a:gridCol w="891723">
                  <a:extLst>
                    <a:ext uri="{9D8B030D-6E8A-4147-A177-3AD203B41FA5}">
                      <a16:colId xmlns:a16="http://schemas.microsoft.com/office/drawing/2014/main" val="3244128621"/>
                    </a:ext>
                  </a:extLst>
                </a:gridCol>
                <a:gridCol w="2369433">
                  <a:extLst>
                    <a:ext uri="{9D8B030D-6E8A-4147-A177-3AD203B41FA5}">
                      <a16:colId xmlns:a16="http://schemas.microsoft.com/office/drawing/2014/main" val="3415094591"/>
                    </a:ext>
                  </a:extLst>
                </a:gridCol>
              </a:tblGrid>
              <a:tr h="15847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dirty="0">
                          <a:effectLst/>
                          <a:latin typeface="Arial" panose="020B0604020202020204" pitchFamily="34" charset="0"/>
                        </a:rPr>
                        <a:t>Approach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dirty="0">
                          <a:effectLst/>
                          <a:latin typeface="Arial" panose="020B0604020202020204" pitchFamily="34" charset="0"/>
                        </a:rPr>
                        <a:t>Data File</a:t>
                      </a: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Content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Format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>
                          <a:effectLst/>
                          <a:latin typeface="Arial" panose="020B0604020202020204" pitchFamily="34" charset="0"/>
                        </a:rPr>
                        <a:t>Source</a:t>
                      </a:r>
                      <a:endParaRPr lang="en-GB" sz="12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369234"/>
                  </a:ext>
                </a:extLst>
              </a:tr>
              <a:tr h="434441">
                <a:tc rowSpan="3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b="1" u="sng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Classic GSEA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Expression dataset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features (genes or probes), samples, and an expression value for each feature in each sample.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res, gct, pcl, or txt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create the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972609"/>
                  </a:ext>
                </a:extLst>
              </a:tr>
              <a:tr h="316943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Phenotype labels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Contains phenotype labels and associates each sample with a phenotype.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cls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>
                          <a:effectLst/>
                          <a:latin typeface="Arial" panose="020B0604020202020204" pitchFamily="34" charset="0"/>
                        </a:rPr>
                        <a:t>You create the file or have GSEA create it for you.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0767219"/>
                  </a:ext>
                </a:extLst>
              </a:tr>
              <a:tr h="792356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one or more gene sets. For each gene set, gives the gene set name and list of features (genes or probes) in that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gmx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gmt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or grp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use the files hosted on the GSEA-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file servers, export gene sets from the Molecular Signature Database (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), or create your own gene sets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537121"/>
                  </a:ext>
                </a:extLst>
              </a:tr>
              <a:tr h="792356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u="sng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Pre-ranked GSEA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</a:rPr>
                        <a:t>Ranked gene list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Two column file with the ranking of the genes according to a statistical metric previously calculated. First column contains gene symbols, column 2 the ranking statistic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rnk</a:t>
                      </a: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create the file (e.g.: from a differential expression analysis).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120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386746"/>
                  </a:ext>
                </a:extLst>
              </a:tr>
              <a:tr h="792356">
                <a:tc vMerge="1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endParaRPr lang="en-GB" sz="9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u="sng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sets</a:t>
                      </a:r>
                      <a:endParaRPr lang="en-GB" sz="1200" u="sng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Contains one or more gene sets. For each gene set, gives the gene set name and list of features (genes or probes) in that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gmx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gmt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or grp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You use the files hosted on the GSEA-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 file servers, export gene sets from the Molecular Signature Database (</a:t>
                      </a:r>
                      <a:r>
                        <a:rPr lang="en-GB" sz="1200" dirty="0" err="1">
                          <a:effectLst/>
                          <a:latin typeface="Arial" panose="020B0604020202020204" pitchFamily="34" charset="0"/>
                        </a:rPr>
                        <a:t>MSigDB</a:t>
                      </a:r>
                      <a:r>
                        <a:rPr lang="en-GB" sz="1200" dirty="0">
                          <a:effectLst/>
                          <a:latin typeface="Arial" panose="020B0604020202020204" pitchFamily="34" charset="0"/>
                        </a:rPr>
                        <a:t>), or create your own gene sets file.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5957270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3DDC00-FE26-224E-810B-FEF27A2BA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902540-A101-5B49-9209-E3D0B15C9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627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Running classical GSEA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17B875-E502-7F40-BCE1-54AFF3D22A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5"/>
          <a:stretch/>
        </p:blipFill>
        <p:spPr>
          <a:xfrm>
            <a:off x="0" y="1230727"/>
            <a:ext cx="9144000" cy="56272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B026EA-EDCF-7349-A06C-A53EF348598A}"/>
              </a:ext>
            </a:extLst>
          </p:cNvPr>
          <p:cNvSpPr txBox="1"/>
          <p:nvPr/>
        </p:nvSpPr>
        <p:spPr>
          <a:xfrm>
            <a:off x="6113721" y="13255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expression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108DB-A320-144E-B350-2E82A0AEF9FD}"/>
              </a:ext>
            </a:extLst>
          </p:cNvPr>
          <p:cNvSpPr txBox="1"/>
          <p:nvPr/>
        </p:nvSpPr>
        <p:spPr>
          <a:xfrm>
            <a:off x="6113721" y="1602568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gene set collection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99DC3-C513-E641-8E99-B7B0D5C31B7B}"/>
              </a:ext>
            </a:extLst>
          </p:cNvPr>
          <p:cNvSpPr txBox="1"/>
          <p:nvPr/>
        </p:nvSpPr>
        <p:spPr>
          <a:xfrm>
            <a:off x="6113720" y="1879567"/>
            <a:ext cx="259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direction of the comparison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70768-4C86-F647-A92C-03C442AC9F45}"/>
              </a:ext>
            </a:extLst>
          </p:cNvPr>
          <p:cNvSpPr txBox="1"/>
          <p:nvPr/>
        </p:nvSpPr>
        <p:spPr>
          <a:xfrm>
            <a:off x="6113720" y="2112908"/>
            <a:ext cx="259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If your dataset has no duplicated gene symbols select “No_Collapse”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01AFAD-D77E-A14E-9ABD-EFE220622593}"/>
              </a:ext>
            </a:extLst>
          </p:cNvPr>
          <p:cNvSpPr txBox="1"/>
          <p:nvPr/>
        </p:nvSpPr>
        <p:spPr>
          <a:xfrm>
            <a:off x="6113720" y="2607065"/>
            <a:ext cx="25982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permutation type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9214C-B91A-0B4D-BFD1-2F37E4BA6AC9}"/>
              </a:ext>
            </a:extLst>
          </p:cNvPr>
          <p:cNvSpPr txBox="1"/>
          <p:nvPr/>
        </p:nvSpPr>
        <p:spPr>
          <a:xfrm>
            <a:off x="6113720" y="2951863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Give a meaningful name to the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733C2-8328-684D-8DEF-379F4ACE3E67}"/>
              </a:ext>
            </a:extLst>
          </p:cNvPr>
          <p:cNvSpPr txBox="1"/>
          <p:nvPr/>
        </p:nvSpPr>
        <p:spPr>
          <a:xfrm>
            <a:off x="6113720" y="3905865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output folder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2FCEA-3568-8D4C-B880-C54604F94EE0}"/>
              </a:ext>
            </a:extLst>
          </p:cNvPr>
          <p:cNvSpPr txBox="1"/>
          <p:nvPr/>
        </p:nvSpPr>
        <p:spPr>
          <a:xfrm>
            <a:off x="6124352" y="6248572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149 to have reproducible results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0FF09-7708-CB47-98D2-4CC11E323910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932967" y="1464068"/>
            <a:ext cx="1807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AA4C-25F0-1146-A648-682ADC6BF4E7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5954233" y="1635060"/>
            <a:ext cx="159488" cy="106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596BD5-54E5-1B4A-9B24-2F7EB68FEF5E}"/>
              </a:ext>
            </a:extLst>
          </p:cNvPr>
          <p:cNvCxnSpPr>
            <a:stCxn id="10" idx="1"/>
          </p:cNvCxnSpPr>
          <p:nvPr/>
        </p:nvCxnSpPr>
        <p:spPr>
          <a:xfrm flipH="1" flipV="1">
            <a:off x="5932967" y="1958470"/>
            <a:ext cx="180753" cy="595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4C792-1220-8C48-86DF-68AFB48924D7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5954233" y="2112908"/>
            <a:ext cx="159487" cy="2308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1DDEDF-6057-EF49-A44B-F4C58FE9E2AE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932967" y="2292551"/>
            <a:ext cx="180753" cy="4530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6DA666-F6FF-0C48-BB97-FBCAFCC802D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954233" y="2962913"/>
            <a:ext cx="159487" cy="12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5F53C9-B18E-A446-AB8F-5F39C5711DE6}"/>
              </a:ext>
            </a:extLst>
          </p:cNvPr>
          <p:cNvCxnSpPr>
            <a:stCxn id="14" idx="1"/>
          </p:cNvCxnSpPr>
          <p:nvPr/>
        </p:nvCxnSpPr>
        <p:spPr>
          <a:xfrm flipH="1">
            <a:off x="5954233" y="4044365"/>
            <a:ext cx="159487" cy="20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1F69A-1B0B-5E45-AB04-B20F49F1366F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5954233" y="6387071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26571D-5AC4-6A48-8E3B-342CF6B9D9CD}"/>
              </a:ext>
            </a:extLst>
          </p:cNvPr>
          <p:cNvSpPr txBox="1"/>
          <p:nvPr/>
        </p:nvSpPr>
        <p:spPr>
          <a:xfrm>
            <a:off x="4731487" y="6581001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Run the analysis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473F69-C41A-D04D-B5EC-6B8905B20C02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4561368" y="6719500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2AEE201D-FD84-664A-8435-D33C35ED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4E56A59-C203-3E45-9813-81108A730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842714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56FC0D-CD56-7346-A460-6E6EE7C8B1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18"/>
          <a:stretch/>
        </p:blipFill>
        <p:spPr>
          <a:xfrm>
            <a:off x="0" y="1262618"/>
            <a:ext cx="9144000" cy="52338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Running pre-ranked GSEA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B026EA-EDCF-7349-A06C-A53EF348598A}"/>
              </a:ext>
            </a:extLst>
          </p:cNvPr>
          <p:cNvSpPr txBox="1"/>
          <p:nvPr/>
        </p:nvSpPr>
        <p:spPr>
          <a:xfrm>
            <a:off x="6113721" y="13255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expression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C108DB-A320-144E-B350-2E82A0AEF9FD}"/>
              </a:ext>
            </a:extLst>
          </p:cNvPr>
          <p:cNvSpPr txBox="1"/>
          <p:nvPr/>
        </p:nvSpPr>
        <p:spPr>
          <a:xfrm>
            <a:off x="6368902" y="167251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gene set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70768-4C86-F647-A92C-03C442AC9F45}"/>
              </a:ext>
            </a:extLst>
          </p:cNvPr>
          <p:cNvSpPr txBox="1"/>
          <p:nvPr/>
        </p:nvSpPr>
        <p:spPr>
          <a:xfrm>
            <a:off x="6368902" y="2272535"/>
            <a:ext cx="259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If your dataset has no duplicated gene symbols select “No_Collapse”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49214C-B91A-0B4D-BFD1-2F37E4BA6AC9}"/>
              </a:ext>
            </a:extLst>
          </p:cNvPr>
          <p:cNvSpPr txBox="1"/>
          <p:nvPr/>
        </p:nvSpPr>
        <p:spPr>
          <a:xfrm>
            <a:off x="6379534" y="3116119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Give a meaningful name to the 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C733C2-8328-684D-8DEF-379F4ACE3E67}"/>
              </a:ext>
            </a:extLst>
          </p:cNvPr>
          <p:cNvSpPr txBox="1"/>
          <p:nvPr/>
        </p:nvSpPr>
        <p:spPr>
          <a:xfrm>
            <a:off x="6368902" y="3629139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output folder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02FCEA-3568-8D4C-B880-C54604F94EE0}"/>
              </a:ext>
            </a:extLst>
          </p:cNvPr>
          <p:cNvSpPr txBox="1"/>
          <p:nvPr/>
        </p:nvSpPr>
        <p:spPr>
          <a:xfrm>
            <a:off x="6379534" y="5325643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149 to have reproducible results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0FF09-7708-CB47-98D2-4CC11E323910}"/>
              </a:ext>
            </a:extLst>
          </p:cNvPr>
          <p:cNvCxnSpPr>
            <a:stCxn id="8" idx="1"/>
          </p:cNvCxnSpPr>
          <p:nvPr/>
        </p:nvCxnSpPr>
        <p:spPr>
          <a:xfrm flipH="1" flipV="1">
            <a:off x="5932967" y="1464068"/>
            <a:ext cx="1807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7DAA4C-25F0-1146-A648-682ADC6BF4E7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6220047" y="1811019"/>
            <a:ext cx="148855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4C792-1220-8C48-86DF-68AFB48924D7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6209415" y="2466567"/>
            <a:ext cx="159487" cy="36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6DA666-F6FF-0C48-BB97-FBCAFCC802DD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220047" y="3127169"/>
            <a:ext cx="159487" cy="127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D5F53C9-B18E-A446-AB8F-5F39C5711DE6}"/>
              </a:ext>
            </a:extLst>
          </p:cNvPr>
          <p:cNvCxnSpPr>
            <a:stCxn id="14" idx="1"/>
          </p:cNvCxnSpPr>
          <p:nvPr/>
        </p:nvCxnSpPr>
        <p:spPr>
          <a:xfrm flipH="1">
            <a:off x="6209415" y="3767639"/>
            <a:ext cx="159487" cy="205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491F69A-1B0B-5E45-AB04-B20F49F1366F}"/>
              </a:ext>
            </a:extLst>
          </p:cNvPr>
          <p:cNvCxnSpPr>
            <a:stCxn id="15" idx="1"/>
          </p:cNvCxnSpPr>
          <p:nvPr/>
        </p:nvCxnSpPr>
        <p:spPr>
          <a:xfrm flipH="1" flipV="1">
            <a:off x="6209415" y="5464142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A26571D-5AC4-6A48-8E3B-342CF6B9D9CD}"/>
              </a:ext>
            </a:extLst>
          </p:cNvPr>
          <p:cNvSpPr txBox="1"/>
          <p:nvPr/>
        </p:nvSpPr>
        <p:spPr>
          <a:xfrm>
            <a:off x="4912240" y="6273436"/>
            <a:ext cx="2764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Run the analysis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473F69-C41A-D04D-B5EC-6B8905B20C02}"/>
              </a:ext>
            </a:extLst>
          </p:cNvPr>
          <p:cNvCxnSpPr>
            <a:stCxn id="32" idx="1"/>
          </p:cNvCxnSpPr>
          <p:nvPr/>
        </p:nvCxnSpPr>
        <p:spPr>
          <a:xfrm flipH="1" flipV="1">
            <a:off x="4742121" y="6411935"/>
            <a:ext cx="17011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26B469-7504-284C-9C71-E0458D0DEDAF}"/>
              </a:ext>
            </a:extLst>
          </p:cNvPr>
          <p:cNvSpPr txBox="1"/>
          <p:nvPr/>
        </p:nvSpPr>
        <p:spPr>
          <a:xfrm>
            <a:off x="6379534" y="2019469"/>
            <a:ext cx="20627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200" dirty="0"/>
              <a:t>Select the pre-ranked gene list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F73B737-5F1E-8740-9D52-CBFF77ACB462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6230679" y="2157969"/>
            <a:ext cx="148855" cy="1384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EFA57608-81A9-CC46-B625-D616F8D6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80930367-38E5-F545-90C5-2AE64C4A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30081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EA7172A-DA30-6744-848D-917A964BCA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7" r="64884"/>
          <a:stretch/>
        </p:blipFill>
        <p:spPr>
          <a:xfrm>
            <a:off x="527691" y="1518892"/>
            <a:ext cx="3211034" cy="53019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Open the </a:t>
            </a:r>
            <a:r>
              <a:rPr lang="en-IT" dirty="0">
                <a:solidFill>
                  <a:srgbClr val="C00000"/>
                </a:solidFill>
              </a:rPr>
              <a:t>index.html </a:t>
            </a:r>
            <a:r>
              <a:rPr lang="en-IT" dirty="0"/>
              <a:t>file in your output folder using an internet browser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010DE-4712-184D-BB46-1C5B582C1668}"/>
              </a:ext>
            </a:extLst>
          </p:cNvPr>
          <p:cNvSpPr/>
          <p:nvPr/>
        </p:nvSpPr>
        <p:spPr>
          <a:xfrm>
            <a:off x="2841584" y="216808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Results for gene sets that have a positive enrichment score in your phenotype (gene sets that show enrichment at the top of the ranked list) </a:t>
            </a:r>
            <a:endParaRPr lang="en-IT" sz="14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924E67-9063-554C-9C27-2E782FAD4132}"/>
              </a:ext>
            </a:extLst>
          </p:cNvPr>
          <p:cNvSpPr/>
          <p:nvPr/>
        </p:nvSpPr>
        <p:spPr>
          <a:xfrm>
            <a:off x="2841584" y="3106627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Results for gene sets that have a negative enrichment score in your phenotype (gene sets that show enrichment at the bottom of the ranked list) </a:t>
            </a:r>
            <a:endParaRPr lang="en-IT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691EEEC-6082-6E41-B0D4-4EDF1A7B21CF}"/>
              </a:ext>
            </a:extLst>
          </p:cNvPr>
          <p:cNvSpPr/>
          <p:nvPr/>
        </p:nvSpPr>
        <p:spPr>
          <a:xfrm>
            <a:off x="3738725" y="4068933"/>
            <a:ext cx="32140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expression dataset</a:t>
            </a:r>
            <a:endParaRPr lang="en-IT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0F72DF-D0C1-1247-B0B8-14171E249F1D}"/>
              </a:ext>
            </a:extLst>
          </p:cNvPr>
          <p:cNvSpPr/>
          <p:nvPr/>
        </p:nvSpPr>
        <p:spPr>
          <a:xfrm>
            <a:off x="3834416" y="4661907"/>
            <a:ext cx="2535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gene sets</a:t>
            </a:r>
            <a:endParaRPr lang="en-IT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30AEC0-93BE-9B40-A27A-0745EB3A406B}"/>
              </a:ext>
            </a:extLst>
          </p:cNvPr>
          <p:cNvSpPr/>
          <p:nvPr/>
        </p:nvSpPr>
        <p:spPr>
          <a:xfrm>
            <a:off x="3834416" y="513362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rgbClr val="000000"/>
                </a:solidFill>
              </a:rPr>
              <a:t>Information about the ranked list of genes used for the analysis</a:t>
            </a:r>
            <a:endParaRPr lang="en-IT" sz="1400" dirty="0"/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7EFCFA66-E933-9343-A1A3-EBA4DC2C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1230CB2-FCC8-AC43-B51B-012C352A5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72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18" grpId="0"/>
      <p:bldP spid="20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GSEA: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interpreting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the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results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4" name="Left Brace 23"/>
          <p:cNvSpPr/>
          <p:nvPr/>
        </p:nvSpPr>
        <p:spPr>
          <a:xfrm rot="16200000">
            <a:off x="3594955" y="7181619"/>
            <a:ext cx="180000" cy="180000"/>
          </a:xfrm>
          <a:prstGeom prst="lef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05905" y="7404939"/>
            <a:ext cx="31527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LEADING EDGE SUBSET </a:t>
            </a:r>
            <a:r>
              <a:rPr lang="it-IT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– </a:t>
            </a:r>
            <a:r>
              <a:rPr lang="en-US" sz="10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subset of genes of a gene set that contribute most to the ES</a:t>
            </a:r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848D4BAA-0760-4545-8CA3-CB3867D3BD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t="18751" r="40802" b="64218"/>
          <a:stretch/>
        </p:blipFill>
        <p:spPr bwMode="auto">
          <a:xfrm>
            <a:off x="432000" y="1649454"/>
            <a:ext cx="6833935" cy="1105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3E765B1-00EF-6449-9C36-176975152897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Click on </a:t>
            </a:r>
            <a:r>
              <a:rPr lang="en-IT" dirty="0">
                <a:solidFill>
                  <a:srgbClr val="C00000"/>
                </a:solidFill>
              </a:rPr>
              <a:t>enrichment results in html </a:t>
            </a:r>
            <a:r>
              <a:rPr lang="en-IT" dirty="0"/>
              <a:t>link in your index file to open detailed results.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0F0A00-F598-C546-969F-FB813F9A7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23632"/>
              </p:ext>
            </p:extLst>
          </p:nvPr>
        </p:nvGraphicFramePr>
        <p:xfrm>
          <a:off x="457200" y="3068633"/>
          <a:ext cx="8131215" cy="3413760"/>
        </p:xfrm>
        <a:graphic>
          <a:graphicData uri="http://schemas.openxmlformats.org/drawingml/2006/table">
            <a:tbl>
              <a:tblPr/>
              <a:tblGrid>
                <a:gridCol w="1414125">
                  <a:extLst>
                    <a:ext uri="{9D8B030D-6E8A-4147-A177-3AD203B41FA5}">
                      <a16:colId xmlns:a16="http://schemas.microsoft.com/office/drawing/2014/main" val="1060284001"/>
                    </a:ext>
                  </a:extLst>
                </a:gridCol>
                <a:gridCol w="6717090">
                  <a:extLst>
                    <a:ext uri="{9D8B030D-6E8A-4147-A177-3AD203B41FA5}">
                      <a16:colId xmlns:a16="http://schemas.microsoft.com/office/drawing/2014/main" val="39865083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b="1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Column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b="1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Description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011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Gene set name. Click the gene set name for a detailed description of the gene 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1662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GS DETAILS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 the top 20 gene sets, click the Details link to display the </a:t>
                      </a:r>
                      <a:r>
                        <a:rPr lang="en-GB" sz="14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Gene Set Details Report</a:t>
                      </a: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8536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Number of genes in the gene set after filtering out those genes not in the expression dataset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963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Enrichment score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 for the gene set; that is, the degree to which this gene set is overrepresented at the top or bottom of the ranked list of genes in the expression dataset.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307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Normalized enrichment score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enrichment score for the gene set after it has been normalized across analyzed gene 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934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NOM p-value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Nominal p value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statistical significance of the enrichment score. The nominal p value is not adjusted for gene set size or multiple hypothesis testing; therefore, it is of limited use in comparing gene 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7646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FDR q-value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False discovery rate</a:t>
                      </a: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; that is, the estimated probability that the normalized enrichment score represents a false positive finding.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380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FWER p-value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u="non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Bonferroni adjusted p-value. Because the goal of GSEA is to generate hypotheses, the GSEA team recommends focusing on the FDR statistic.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0963435"/>
                  </a:ext>
                </a:extLst>
              </a:tr>
            </a:tbl>
          </a:graphicData>
        </a:graphic>
      </p:graphicFrame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C4A9DB4-BAB5-2040-8C96-159071E3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768347-E22E-D94B-9F7E-5EDBB235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31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Let’s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go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practical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– GSEA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DA80B-1843-FF4A-B546-3BCB14D9A368}"/>
              </a:ext>
            </a:extLst>
          </p:cNvPr>
          <p:cNvSpPr txBox="1"/>
          <p:nvPr/>
        </p:nvSpPr>
        <p:spPr>
          <a:xfrm>
            <a:off x="432000" y="780228"/>
            <a:ext cx="825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Output</a:t>
            </a:r>
          </a:p>
          <a:p>
            <a:r>
              <a:rPr lang="en-IT" dirty="0"/>
              <a:t>Click on </a:t>
            </a:r>
            <a:r>
              <a:rPr lang="en-IT" dirty="0">
                <a:solidFill>
                  <a:srgbClr val="C00000"/>
                </a:solidFill>
              </a:rPr>
              <a:t>“Details…” </a:t>
            </a:r>
            <a:r>
              <a:rPr lang="en-IT" dirty="0"/>
              <a:t>link for a specific gene set.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D4F581-9A8C-3543-8BD8-530A4638F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399250"/>
              </p:ext>
            </p:extLst>
          </p:nvPr>
        </p:nvGraphicFramePr>
        <p:xfrm>
          <a:off x="457200" y="4887413"/>
          <a:ext cx="8229600" cy="1706880"/>
        </p:xfrm>
        <a:graphic>
          <a:graphicData uri="http://schemas.openxmlformats.org/drawingml/2006/table">
            <a:tbl>
              <a:tblPr/>
              <a:tblGrid>
                <a:gridCol w="1949116">
                  <a:extLst>
                    <a:ext uri="{9D8B030D-6E8A-4147-A177-3AD203B41FA5}">
                      <a16:colId xmlns:a16="http://schemas.microsoft.com/office/drawing/2014/main" val="659277866"/>
                    </a:ext>
                  </a:extLst>
                </a:gridCol>
                <a:gridCol w="6280484">
                  <a:extLst>
                    <a:ext uri="{9D8B030D-6E8A-4147-A177-3AD203B41FA5}">
                      <a16:colId xmlns:a16="http://schemas.microsoft.com/office/drawing/2014/main" val="1163279568"/>
                    </a:ext>
                  </a:extLst>
                </a:gridCol>
              </a:tblGrid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RANK IN GENE LIST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Position of the gene in the ranked list of genes.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873407"/>
                  </a:ext>
                </a:extLst>
              </a:tr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RANK METRIC SCORE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Score used to position the gene in the ranked list.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8573438"/>
                  </a:ext>
                </a:extLst>
              </a:tr>
              <a:tr h="19156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RUNNING 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>
                          <a:effectLst/>
                          <a:latin typeface="+mn-lt"/>
                        </a:rPr>
                        <a:t>Running </a:t>
                      </a:r>
                      <a:r>
                        <a:rPr lang="en-GB" sz="1400" u="none" strike="noStrike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3"/>
                        </a:rPr>
                        <a:t>enrichment score</a:t>
                      </a:r>
                      <a:r>
                        <a:rPr lang="en-GB" sz="1400">
                          <a:effectLst/>
                          <a:latin typeface="+mn-lt"/>
                        </a:rPr>
                        <a:t>; that is, the enrichment score at this point in the ranked list of genes.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2094248"/>
                  </a:ext>
                </a:extLst>
              </a:tr>
              <a:tr h="57468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CORE ENRICHMENT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GB" sz="1400" dirty="0">
                          <a:effectLst/>
                          <a:latin typeface="+mn-lt"/>
                        </a:rPr>
                        <a:t>Genes with a Yes value in this column contribute to the leading-edge subset within the gene set. This is the subset of genes that contributes most to the enrichment result. Use the </a:t>
                      </a:r>
                      <a:r>
                        <a:rPr lang="en-GB" sz="1400" u="none" strike="noStrike" dirty="0">
                          <a:solidFill>
                            <a:srgbClr val="0000FF"/>
                          </a:solidFill>
                          <a:effectLst/>
                          <a:latin typeface="+mn-lt"/>
                          <a:hlinkClick r:id="rId4"/>
                        </a:rPr>
                        <a:t>Leading Edge analysis</a:t>
                      </a:r>
                      <a:r>
                        <a:rPr lang="en-GB" sz="1400" dirty="0">
                          <a:effectLst/>
                          <a:latin typeface="+mn-lt"/>
                        </a:rPr>
                        <a:t> to </a:t>
                      </a:r>
                      <a:r>
                        <a:rPr lang="en-GB" sz="1400" dirty="0" err="1">
                          <a:effectLst/>
                          <a:latin typeface="+mn-lt"/>
                        </a:rPr>
                        <a:t>analyze</a:t>
                      </a:r>
                      <a:r>
                        <a:rPr lang="en-GB" sz="1400" dirty="0">
                          <a:effectLst/>
                          <a:latin typeface="+mn-lt"/>
                        </a:rPr>
                        <a:t> the overlap between multiple leading-edge subsets.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125771"/>
                  </a:ext>
                </a:extLst>
              </a:tr>
            </a:tbl>
          </a:graphicData>
        </a:graphic>
      </p:graphicFrame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838F4E-041C-4346-85B7-C1D1D38A7A7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5" r="67468" b="68785"/>
          <a:stretch/>
        </p:blipFill>
        <p:spPr>
          <a:xfrm>
            <a:off x="457200" y="1669003"/>
            <a:ext cx="3490084" cy="1609241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602874-0EE6-6049-8B5A-9BCC0DF6D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1" t="32190" r="31857" b="22038"/>
          <a:stretch/>
        </p:blipFill>
        <p:spPr>
          <a:xfrm>
            <a:off x="6180501" y="1699380"/>
            <a:ext cx="1980030" cy="1532489"/>
          </a:xfrm>
          <a:prstGeom prst="rect">
            <a:avLst/>
          </a:prstGeom>
        </p:spPr>
      </p:pic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592511-5030-7644-8682-0F924ABB76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69" r="61983" b="4728"/>
          <a:stretch/>
        </p:blipFill>
        <p:spPr>
          <a:xfrm>
            <a:off x="457200" y="3381791"/>
            <a:ext cx="5197032" cy="1384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BA6F4D-DC21-DA49-A4C5-A15F1FD283EA}"/>
              </a:ext>
            </a:extLst>
          </p:cNvPr>
          <p:cNvSpPr txBox="1"/>
          <p:nvPr/>
        </p:nvSpPr>
        <p:spPr>
          <a:xfrm>
            <a:off x="3947284" y="1930013"/>
            <a:ext cx="2048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Statistical summary for the gene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172B30-C71B-344B-8146-7F3EBF4B9559}"/>
              </a:ext>
            </a:extLst>
          </p:cNvPr>
          <p:cNvSpPr txBox="1"/>
          <p:nvPr/>
        </p:nvSpPr>
        <p:spPr>
          <a:xfrm>
            <a:off x="6146315" y="1255394"/>
            <a:ext cx="204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dirty="0"/>
              <a:t>Enrichment plot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A76092-B1CF-1249-83BF-9ACD7A8185FC}"/>
              </a:ext>
            </a:extLst>
          </p:cNvPr>
          <p:cNvSpPr txBox="1"/>
          <p:nvPr/>
        </p:nvSpPr>
        <p:spPr>
          <a:xfrm>
            <a:off x="5654232" y="3866709"/>
            <a:ext cx="204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G</a:t>
            </a:r>
            <a:r>
              <a:rPr lang="en-IT" sz="1600" dirty="0"/>
              <a:t>ene set details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E4AF2F1-51E1-114C-B18A-D351ADD1C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40ECD06-2341-5D49-8BF7-4C7B3192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92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2384" y="21141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Overview of pathway analysis methods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6450" y="2192522"/>
            <a:ext cx="217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Expression Matrix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85800" y="2548122"/>
            <a:ext cx="2413000" cy="2682677"/>
            <a:chOff x="685800" y="1981200"/>
            <a:chExt cx="2413000" cy="2682677"/>
          </a:xfrm>
        </p:grpSpPr>
        <p:sp>
          <p:nvSpPr>
            <p:cNvPr id="7" name="Rectangle 6"/>
            <p:cNvSpPr/>
            <p:nvPr/>
          </p:nvSpPr>
          <p:spPr>
            <a:xfrm>
              <a:off x="773824" y="1981200"/>
              <a:ext cx="1119352" cy="2304000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891424" y="1981200"/>
              <a:ext cx="1119352" cy="2304000"/>
            </a:xfrm>
            <a:prstGeom prst="rect">
              <a:avLst/>
            </a:prstGeom>
            <a:solidFill>
              <a:srgbClr val="0066FF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5800" y="43561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ea typeface="Tahoma" pitchFamily="34" charset="0"/>
                  <a:cs typeface="Tahoma" pitchFamily="34" charset="0"/>
                </a:rPr>
                <a:t>Class 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03400" y="4356100"/>
              <a:ext cx="1295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ea typeface="Tahoma" pitchFamily="34" charset="0"/>
                  <a:cs typeface="Tahoma" pitchFamily="34" charset="0"/>
                </a:rPr>
                <a:t>Class B</a:t>
              </a:r>
            </a:p>
          </p:txBody>
        </p:sp>
      </p:grpSp>
      <p:sp>
        <p:nvSpPr>
          <p:cNvPr id="16" name="Rectangle 15"/>
          <p:cNvSpPr/>
          <p:nvPr/>
        </p:nvSpPr>
        <p:spPr>
          <a:xfrm>
            <a:off x="4567184" y="1854312"/>
            <a:ext cx="720000" cy="180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6">
                  <a:lumMod val="40000"/>
                  <a:lumOff val="60000"/>
                </a:schemeClr>
              </a:gs>
              <a:gs pos="100000">
                <a:srgbClr val="0066FF"/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/>
          <p:cNvSpPr/>
          <p:nvPr/>
        </p:nvSpPr>
        <p:spPr>
          <a:xfrm>
            <a:off x="4567184" y="4152076"/>
            <a:ext cx="720000" cy="1800000"/>
          </a:xfrm>
          <a:prstGeom prst="rect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bg1"/>
              </a:gs>
              <a:gs pos="100000">
                <a:srgbClr val="0066FF"/>
              </a:gs>
            </a:gsLst>
            <a:lin ang="5400000" scaled="1"/>
            <a:tileRect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4567184" y="4584076"/>
            <a:ext cx="720000" cy="936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TextBox 18"/>
          <p:cNvSpPr txBox="1"/>
          <p:nvPr/>
        </p:nvSpPr>
        <p:spPr>
          <a:xfrm>
            <a:off x="3589513" y="1081837"/>
            <a:ext cx="26635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Genes are ranked by </a:t>
            </a:r>
            <a:r>
              <a:rPr lang="it-IT" sz="1400" b="1" dirty="0" err="1">
                <a:ea typeface="Tahoma" pitchFamily="34" charset="0"/>
                <a:cs typeface="Tahoma" pitchFamily="34" charset="0"/>
              </a:rPr>
              <a:t>differential</a:t>
            </a:r>
            <a:r>
              <a:rPr lang="it-IT" sz="1400" b="1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1400" b="1" dirty="0" err="1">
                <a:ea typeface="Tahoma" pitchFamily="34" charset="0"/>
                <a:cs typeface="Tahoma" pitchFamily="34" charset="0"/>
              </a:rPr>
              <a:t>statistic</a:t>
            </a:r>
            <a:endParaRPr lang="it-IT" sz="1400" b="1" dirty="0">
              <a:ea typeface="Tahoma" pitchFamily="34" charset="0"/>
              <a:cs typeface="Tahoma" pitchFamily="34" charset="0"/>
            </a:endParaRPr>
          </a:p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(NO GENE SELECTION)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382840" y="1854312"/>
            <a:ext cx="0" cy="18000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21581" y="6030843"/>
            <a:ext cx="1811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Selection by threshold</a:t>
            </a:r>
          </a:p>
        </p:txBody>
      </p:sp>
      <p:sp>
        <p:nvSpPr>
          <p:cNvPr id="23" name="Right Arrow 22"/>
          <p:cNvSpPr/>
          <p:nvPr/>
        </p:nvSpPr>
        <p:spPr>
          <a:xfrm rot="2700000">
            <a:off x="3433995" y="4164561"/>
            <a:ext cx="689548" cy="524656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ight Arrow 23"/>
          <p:cNvSpPr/>
          <p:nvPr/>
        </p:nvSpPr>
        <p:spPr>
          <a:xfrm rot="-2700000">
            <a:off x="3433995" y="2787964"/>
            <a:ext cx="689548" cy="524656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ight Arrow 25"/>
          <p:cNvSpPr/>
          <p:nvPr/>
        </p:nvSpPr>
        <p:spPr>
          <a:xfrm rot="2700000">
            <a:off x="6076330" y="4590172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extBox 26"/>
          <p:cNvSpPr txBox="1"/>
          <p:nvPr/>
        </p:nvSpPr>
        <p:spPr>
          <a:xfrm>
            <a:off x="6648300" y="4783207"/>
            <a:ext cx="2456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ea typeface="Tahoma" pitchFamily="34" charset="0"/>
                <a:cs typeface="Tahoma" pitchFamily="34" charset="0"/>
              </a:rPr>
              <a:t>Over-Representation Analysis (ORA)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GO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IPA</a:t>
            </a:r>
          </a:p>
          <a:p>
            <a:endParaRPr lang="it-IT" sz="16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23251" y="2461401"/>
            <a:ext cx="2408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ea typeface="Tahoma" pitchFamily="34" charset="0"/>
                <a:cs typeface="Tahoma" pitchFamily="34" charset="0"/>
              </a:rPr>
              <a:t>Functional Class Scoring (FCS)</a:t>
            </a:r>
          </a:p>
          <a:p>
            <a:pPr>
              <a:buFont typeface="Wingdings" pitchFamily="2" charset="2"/>
              <a:buChar char="§"/>
            </a:pPr>
            <a:r>
              <a:rPr lang="it-IT" sz="1600" dirty="0">
                <a:ea typeface="Tahoma" pitchFamily="34" charset="0"/>
                <a:cs typeface="Tahoma" pitchFamily="34" charset="0"/>
              </a:rPr>
              <a:t>GSEA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7072009" y="3671324"/>
            <a:ext cx="1108953" cy="599251"/>
            <a:chOff x="1984442" y="860019"/>
            <a:chExt cx="1381327" cy="793857"/>
          </a:xfrm>
        </p:grpSpPr>
        <p:sp>
          <p:nvSpPr>
            <p:cNvPr id="29" name="Can 28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43204" y="4221805"/>
            <a:ext cx="11770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ea typeface="Tahoma" pitchFamily="34" charset="0"/>
                <a:cs typeface="Tahoma" pitchFamily="34" charset="0"/>
              </a:rPr>
              <a:t>DEGs - UP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43204" y="5619347"/>
            <a:ext cx="12775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ea typeface="Tahoma" pitchFamily="34" charset="0"/>
                <a:cs typeface="Tahoma" pitchFamily="34" charset="0"/>
              </a:rPr>
              <a:t>DEGs -DOWN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Right Arrow 34"/>
          <p:cNvSpPr/>
          <p:nvPr/>
        </p:nvSpPr>
        <p:spPr>
          <a:xfrm rot="-2700000">
            <a:off x="6076330" y="5277593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ight Arrow Callout 35"/>
          <p:cNvSpPr/>
          <p:nvPr/>
        </p:nvSpPr>
        <p:spPr>
          <a:xfrm>
            <a:off x="5739320" y="1849640"/>
            <a:ext cx="1011680" cy="1809344"/>
          </a:xfrm>
          <a:prstGeom prst="rightArrowCallout">
            <a:avLst>
              <a:gd name="adj1" fmla="val 17818"/>
              <a:gd name="adj2" fmla="val 21154"/>
              <a:gd name="adj3" fmla="val 30749"/>
              <a:gd name="adj4" fmla="val 34184"/>
            </a:avLst>
          </a:prstGeom>
          <a:solidFill>
            <a:srgbClr val="FFCC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400000">
            <a:off x="7420852" y="4421559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Arrow 39"/>
          <p:cNvSpPr/>
          <p:nvPr/>
        </p:nvSpPr>
        <p:spPr>
          <a:xfrm rot="16200000">
            <a:off x="7420852" y="3270452"/>
            <a:ext cx="411266" cy="277953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TextBox 40"/>
          <p:cNvSpPr txBox="1"/>
          <p:nvPr/>
        </p:nvSpPr>
        <p:spPr>
          <a:xfrm>
            <a:off x="3936434" y="4928966"/>
            <a:ext cx="7036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b="1" dirty="0">
                <a:ea typeface="Tahoma" pitchFamily="34" charset="0"/>
                <a:cs typeface="Tahoma" pitchFamily="34" charset="0"/>
              </a:rPr>
              <a:t>NOT DE</a:t>
            </a:r>
            <a:endParaRPr lang="en-US" sz="1000" b="1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42" name="Multiply 41"/>
          <p:cNvSpPr/>
          <p:nvPr/>
        </p:nvSpPr>
        <p:spPr>
          <a:xfrm>
            <a:off x="4615899" y="4706744"/>
            <a:ext cx="622570" cy="690664"/>
          </a:xfrm>
          <a:prstGeom prst="mathMultiply">
            <a:avLst>
              <a:gd name="adj1" fmla="val 1102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C6FEE0-4BE7-1E46-B2EC-098CF003D8FB}"/>
              </a:ext>
            </a:extLst>
          </p:cNvPr>
          <p:cNvSpPr txBox="1"/>
          <p:nvPr/>
        </p:nvSpPr>
        <p:spPr>
          <a:xfrm>
            <a:off x="3002220" y="3448953"/>
            <a:ext cx="1473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 err="1">
                <a:ea typeface="Tahoma" pitchFamily="34" charset="0"/>
                <a:cs typeface="Tahoma" pitchFamily="34" charset="0"/>
              </a:rPr>
              <a:t>Differential</a:t>
            </a:r>
            <a:r>
              <a:rPr lang="it-IT" sz="1600" dirty="0"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ea typeface="Tahoma" pitchFamily="34" charset="0"/>
                <a:cs typeface="Tahoma" pitchFamily="34" charset="0"/>
              </a:rPr>
              <a:t>Expression</a:t>
            </a:r>
            <a:endParaRPr lang="it-IT" sz="1600" dirty="0"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DD990-6FC2-B94D-91FB-EDE255E79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ED32FD-65BB-C041-BC6C-DF06247DE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References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and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additional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material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A46A7E-F840-A447-8A71-AC3EE3C2C54B}"/>
              </a:ext>
            </a:extLst>
          </p:cNvPr>
          <p:cNvSpPr txBox="1"/>
          <p:nvPr/>
        </p:nvSpPr>
        <p:spPr>
          <a:xfrm>
            <a:off x="457200" y="1134319"/>
            <a:ext cx="82296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b="1" dirty="0"/>
              <a:t>gProfiler paper</a:t>
            </a:r>
          </a:p>
          <a:p>
            <a:r>
              <a:rPr lang="en-GB" sz="1600" dirty="0" err="1"/>
              <a:t>Raudvere</a:t>
            </a:r>
            <a:r>
              <a:rPr lang="en-GB" sz="1600" dirty="0"/>
              <a:t>, U.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3"/>
              </a:rPr>
              <a:t>g:Profiler: a web server for functional enrichment analysis and conversions of gene lists (2019 update)</a:t>
            </a:r>
            <a:r>
              <a:rPr lang="en-GB" sz="1600" dirty="0"/>
              <a:t>. </a:t>
            </a:r>
            <a:r>
              <a:rPr lang="en-GB" sz="1600" i="1" dirty="0"/>
              <a:t>Nucleic Acids Res.</a:t>
            </a:r>
            <a:r>
              <a:rPr lang="en-GB" sz="1600" dirty="0"/>
              <a:t> </a:t>
            </a:r>
            <a:r>
              <a:rPr lang="en-GB" sz="1600" b="1" dirty="0"/>
              <a:t>47</a:t>
            </a:r>
            <a:r>
              <a:rPr lang="en-GB" sz="1600" dirty="0"/>
              <a:t>, W191–W198 (2019).</a:t>
            </a:r>
            <a:r>
              <a:rPr lang="en-IT" sz="1600" dirty="0"/>
              <a:t> </a:t>
            </a:r>
          </a:p>
          <a:p>
            <a:endParaRPr lang="en-IT" sz="1600" dirty="0"/>
          </a:p>
          <a:p>
            <a:r>
              <a:rPr lang="en-IT" sz="1600" b="1" dirty="0"/>
              <a:t>gProfiler User guide</a:t>
            </a:r>
          </a:p>
          <a:p>
            <a:r>
              <a:rPr lang="en-GB" sz="1600" dirty="0">
                <a:hlinkClick r:id="rId4"/>
              </a:rPr>
              <a:t>https://biit.cs.ut.ee/gprofiler/page/docs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GSEA paper</a:t>
            </a:r>
          </a:p>
          <a:p>
            <a:r>
              <a:rPr lang="en-GB" sz="1600" dirty="0"/>
              <a:t>Subramanian, A.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5"/>
              </a:rPr>
              <a:t>Gene set enrichment analysis: A knowledge-based approach for interpreting genome-wide expression profiles</a:t>
            </a:r>
            <a:r>
              <a:rPr lang="en-GB" sz="1600" dirty="0"/>
              <a:t>. </a:t>
            </a:r>
            <a:r>
              <a:rPr lang="en-GB" sz="1600" i="1" dirty="0"/>
              <a:t>Proc. Natl. Acad. Sci.</a:t>
            </a:r>
            <a:r>
              <a:rPr lang="en-GB" sz="1600" dirty="0"/>
              <a:t> </a:t>
            </a:r>
            <a:r>
              <a:rPr lang="en-GB" sz="1600" b="1" dirty="0"/>
              <a:t>102</a:t>
            </a:r>
            <a:r>
              <a:rPr lang="en-GB" sz="1600" dirty="0"/>
              <a:t>, 15545–15550 (2005).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GSEA User guide</a:t>
            </a:r>
          </a:p>
          <a:p>
            <a:r>
              <a:rPr lang="en-GB" sz="1600" dirty="0">
                <a:hlinkClick r:id="rId6"/>
              </a:rPr>
              <a:t>https://www.gsea-msigdb.org/gsea/doc/GSEAUserGuideFrame.html</a:t>
            </a:r>
            <a:endParaRPr lang="en-GB" sz="1600" dirty="0"/>
          </a:p>
          <a:p>
            <a:endParaRPr lang="en-IT" sz="1600" dirty="0"/>
          </a:p>
          <a:p>
            <a:r>
              <a:rPr lang="en-IT" sz="1600" b="1" dirty="0"/>
              <a:t>GSEA file formats</a:t>
            </a:r>
          </a:p>
          <a:p>
            <a:r>
              <a:rPr lang="en-GB" sz="1600" dirty="0">
                <a:hlinkClick r:id="rId7"/>
              </a:rPr>
              <a:t>http://software.broadinstitute.org/cancer/software/gsea/wiki/index.php/Data_formats</a:t>
            </a:r>
            <a:endParaRPr lang="en-IT" sz="1600" dirty="0"/>
          </a:p>
          <a:p>
            <a:endParaRPr lang="en-IT" sz="1600" dirty="0"/>
          </a:p>
          <a:p>
            <a:r>
              <a:rPr lang="en-IT" sz="1600" b="1" dirty="0"/>
              <a:t>Useful paper for functional analysis of omics data</a:t>
            </a:r>
          </a:p>
          <a:p>
            <a:r>
              <a:rPr lang="en-GB" sz="1600" dirty="0" err="1"/>
              <a:t>Reimand</a:t>
            </a:r>
            <a:r>
              <a:rPr lang="en-GB" sz="1600" dirty="0"/>
              <a:t>, J. </a:t>
            </a:r>
            <a:r>
              <a:rPr lang="en-GB" sz="1600" i="1" dirty="0"/>
              <a:t>et al.</a:t>
            </a:r>
            <a:r>
              <a:rPr lang="en-GB" sz="1600" dirty="0"/>
              <a:t> </a:t>
            </a:r>
            <a:r>
              <a:rPr lang="en-GB" sz="1600" dirty="0">
                <a:hlinkClick r:id="rId8"/>
              </a:rPr>
              <a:t>Pathway enrichment analysis and visualization of omics data using </a:t>
            </a:r>
            <a:r>
              <a:rPr lang="en-GB" sz="1600" dirty="0" err="1">
                <a:hlinkClick r:id="rId8"/>
              </a:rPr>
              <a:t>g:Profiler</a:t>
            </a:r>
            <a:r>
              <a:rPr lang="en-GB" sz="1600" dirty="0">
                <a:hlinkClick r:id="rId8"/>
              </a:rPr>
              <a:t>, GSEA, </a:t>
            </a:r>
            <a:r>
              <a:rPr lang="en-GB" sz="1600" dirty="0" err="1">
                <a:hlinkClick r:id="rId8"/>
              </a:rPr>
              <a:t>Cytoscape</a:t>
            </a:r>
            <a:r>
              <a:rPr lang="en-GB" sz="1600" dirty="0">
                <a:hlinkClick r:id="rId8"/>
              </a:rPr>
              <a:t> and </a:t>
            </a:r>
            <a:r>
              <a:rPr lang="en-GB" sz="1600" dirty="0" err="1">
                <a:hlinkClick r:id="rId8"/>
              </a:rPr>
              <a:t>EnrichmentMap</a:t>
            </a:r>
            <a:r>
              <a:rPr lang="en-GB" sz="1600" dirty="0"/>
              <a:t>. </a:t>
            </a:r>
            <a:r>
              <a:rPr lang="en-GB" sz="1600" i="1" dirty="0"/>
              <a:t>Nat. </a:t>
            </a:r>
            <a:r>
              <a:rPr lang="en-GB" sz="1600" i="1" dirty="0" err="1"/>
              <a:t>Protoc</a:t>
            </a:r>
            <a:r>
              <a:rPr lang="en-GB" sz="1600" i="1" dirty="0"/>
              <a:t>.</a:t>
            </a:r>
            <a:r>
              <a:rPr lang="en-GB" sz="1600" dirty="0"/>
              <a:t> </a:t>
            </a:r>
            <a:r>
              <a:rPr lang="en-GB" sz="1600" b="1" dirty="0"/>
              <a:t>14</a:t>
            </a:r>
            <a:r>
              <a:rPr lang="en-GB" sz="1600" dirty="0"/>
              <a:t>, 482–517 (2019).</a:t>
            </a:r>
            <a:r>
              <a:rPr lang="en-IT" sz="16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CE620-007C-374D-A6B2-3A8415A08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39303AD-D5BA-5540-A2D6-10AB6D473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3734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3228"/>
            <a:ext cx="8280000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Answer the question: “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Is my gene list enriched for genes belonging to a certain pathway?</a:t>
            </a:r>
            <a:r>
              <a:rPr lang="it-IT" dirty="0">
                <a:ea typeface="Tahoma" pitchFamily="34" charset="0"/>
                <a:cs typeface="Tahoma" pitchFamily="34" charset="0"/>
              </a:rPr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An input gene list is created using a certain threshold or criteria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For each pathway, input genes that are part of the pathway are counted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Every pathway is tested for over- or under-representation in the list of input genes.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6000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The output is a list of pathways with associated p-values for enrichment.</a:t>
            </a:r>
          </a:p>
          <a:p>
            <a:pPr marL="36000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The p-value represent the probability to observe an overlap equal or greater than the observed by randomly sampling genes on the array.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Over-Representation Analysis (ORA)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1D731E-E91D-0D40-A875-BD0CF96C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0203D-84AA-6040-98C4-B8511BF3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Over-Representation Analysis (ORA)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969" y="1196168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list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(e.g. up-regulated genes)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1353" y="3974971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Background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(all genes on the array)</a:t>
            </a:r>
          </a:p>
        </p:txBody>
      </p:sp>
      <p:sp>
        <p:nvSpPr>
          <p:cNvPr id="13" name="Right Arrow 12"/>
          <p:cNvSpPr/>
          <p:nvPr/>
        </p:nvSpPr>
        <p:spPr>
          <a:xfrm rot="13500000">
            <a:off x="2197751" y="2961068"/>
            <a:ext cx="648000" cy="468000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ctangle 5"/>
          <p:cNvSpPr/>
          <p:nvPr/>
        </p:nvSpPr>
        <p:spPr>
          <a:xfrm>
            <a:off x="889332" y="1881190"/>
            <a:ext cx="919216" cy="18334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889332" y="2440245"/>
            <a:ext cx="919216" cy="1274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/>
          <p:cNvSpPr/>
          <p:nvPr/>
        </p:nvSpPr>
        <p:spPr>
          <a:xfrm>
            <a:off x="1182942" y="1926844"/>
            <a:ext cx="1008000" cy="1008000"/>
          </a:xfrm>
          <a:prstGeom prst="ellipse">
            <a:avLst/>
          </a:prstGeom>
          <a:solidFill>
            <a:schemeClr val="accent6">
              <a:lumMod val="75000"/>
              <a:alpha val="5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/>
          <p:cNvSpPr txBox="1"/>
          <p:nvPr/>
        </p:nvSpPr>
        <p:spPr>
          <a:xfrm>
            <a:off x="2076940" y="1943759"/>
            <a:ext cx="113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set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249370"/>
              </p:ext>
            </p:extLst>
          </p:nvPr>
        </p:nvGraphicFramePr>
        <p:xfrm>
          <a:off x="460700" y="4717064"/>
          <a:ext cx="2253317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18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gene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gene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  <a:p>
                      <a:pPr algn="ctr"/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 err="1"/>
                        <a:t>Not</a:t>
                      </a:r>
                      <a:r>
                        <a:rPr lang="it-IT" sz="1200" b="1" dirty="0"/>
                        <a:t> 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2792164" y="5245355"/>
            <a:ext cx="466602" cy="315019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extBox 17"/>
          <p:cNvSpPr txBox="1"/>
          <p:nvPr/>
        </p:nvSpPr>
        <p:spPr>
          <a:xfrm>
            <a:off x="3149536" y="4925811"/>
            <a:ext cx="3044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>
                <a:ea typeface="Tahoma" pitchFamily="34" charset="0"/>
                <a:cs typeface="Tahoma" pitchFamily="34" charset="0"/>
              </a:rPr>
              <a:t>Calculate statistic and p-value of the gene set enrichment.</a:t>
            </a:r>
          </a:p>
          <a:p>
            <a:pPr algn="ctr">
              <a:buFont typeface="Wingdings" pitchFamily="2" charset="2"/>
              <a:buChar char="§"/>
            </a:pPr>
            <a:r>
              <a:rPr lang="it-IT" sz="1400" dirty="0">
                <a:ea typeface="Tahoma" pitchFamily="34" charset="0"/>
                <a:cs typeface="Tahoma" pitchFamily="34" charset="0"/>
              </a:rPr>
              <a:t>Chi-squared test</a:t>
            </a:r>
          </a:p>
          <a:p>
            <a:pPr algn="ctr">
              <a:buFont typeface="Wingdings" pitchFamily="2" charset="2"/>
              <a:buChar char="§"/>
            </a:pPr>
            <a:r>
              <a:rPr lang="it-IT" sz="1400" dirty="0">
                <a:ea typeface="Tahoma" pitchFamily="34" charset="0"/>
                <a:cs typeface="Tahoma" pitchFamily="34" charset="0"/>
              </a:rPr>
              <a:t>Hypergeometric test</a:t>
            </a:r>
          </a:p>
        </p:txBody>
      </p:sp>
      <p:cxnSp>
        <p:nvCxnSpPr>
          <p:cNvPr id="21" name="Straight Arrow Connector 20"/>
          <p:cNvCxnSpPr>
            <a:stCxn id="11" idx="2"/>
          </p:cNvCxnSpPr>
          <p:nvPr/>
        </p:nvCxnSpPr>
        <p:spPr>
          <a:xfrm flipH="1">
            <a:off x="1108953" y="1719388"/>
            <a:ext cx="784538" cy="235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/>
          </p:cNvCxnSpPr>
          <p:nvPr/>
        </p:nvCxnSpPr>
        <p:spPr>
          <a:xfrm flipV="1">
            <a:off x="1106853" y="3282925"/>
            <a:ext cx="506344" cy="74799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2636196" y="3554578"/>
            <a:ext cx="1108953" cy="599251"/>
            <a:chOff x="1984442" y="860019"/>
            <a:chExt cx="1381327" cy="793857"/>
          </a:xfrm>
        </p:grpSpPr>
        <p:sp>
          <p:nvSpPr>
            <p:cNvPr id="22" name="Can 21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213936" y="1192926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list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(e.g. up-regulated genes)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13936" y="3970822"/>
            <a:ext cx="2983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Background</a:t>
            </a:r>
          </a:p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(all genes on the array)</a:t>
            </a:r>
          </a:p>
        </p:txBody>
      </p:sp>
      <p:sp>
        <p:nvSpPr>
          <p:cNvPr id="46" name="Right Arrow 45"/>
          <p:cNvSpPr/>
          <p:nvPr/>
        </p:nvSpPr>
        <p:spPr>
          <a:xfrm rot="13500000">
            <a:off x="7009718" y="2957826"/>
            <a:ext cx="648000" cy="468000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ctangle 47"/>
          <p:cNvSpPr/>
          <p:nvPr/>
        </p:nvSpPr>
        <p:spPr>
          <a:xfrm>
            <a:off x="5701299" y="1877948"/>
            <a:ext cx="919216" cy="1833432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ctangle 48"/>
          <p:cNvSpPr/>
          <p:nvPr/>
        </p:nvSpPr>
        <p:spPr>
          <a:xfrm>
            <a:off x="5701299" y="2437003"/>
            <a:ext cx="919216" cy="127437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TextBox 50"/>
          <p:cNvSpPr txBox="1"/>
          <p:nvPr/>
        </p:nvSpPr>
        <p:spPr>
          <a:xfrm>
            <a:off x="6826801" y="2213924"/>
            <a:ext cx="1134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ea typeface="Tahoma" pitchFamily="34" charset="0"/>
                <a:cs typeface="Tahoma" pitchFamily="34" charset="0"/>
              </a:rPr>
              <a:t>Gene set</a:t>
            </a:r>
          </a:p>
        </p:txBody>
      </p:sp>
      <p:cxnSp>
        <p:nvCxnSpPr>
          <p:cNvPr id="52" name="Straight Arrow Connector 51"/>
          <p:cNvCxnSpPr>
            <a:stCxn id="44" idx="2"/>
          </p:cNvCxnSpPr>
          <p:nvPr/>
        </p:nvCxnSpPr>
        <p:spPr>
          <a:xfrm flipH="1">
            <a:off x="5920920" y="1716146"/>
            <a:ext cx="784538" cy="23587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5828623" y="3333042"/>
            <a:ext cx="98070" cy="697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448163" y="3551336"/>
            <a:ext cx="1108953" cy="599251"/>
            <a:chOff x="1984442" y="860019"/>
            <a:chExt cx="1381327" cy="793857"/>
          </a:xfrm>
        </p:grpSpPr>
        <p:sp>
          <p:nvSpPr>
            <p:cNvPr id="55" name="Can 54"/>
            <p:cNvSpPr/>
            <p:nvPr/>
          </p:nvSpPr>
          <p:spPr>
            <a:xfrm>
              <a:off x="1994249" y="860019"/>
              <a:ext cx="1361713" cy="793683"/>
            </a:xfrm>
            <a:prstGeom prst="can">
              <a:avLst>
                <a:gd name="adj" fmla="val 25806"/>
              </a:avLst>
            </a:prstGeom>
            <a:solidFill>
              <a:schemeClr val="tx2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984442" y="1083059"/>
              <a:ext cx="1381327" cy="570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ea typeface="Tahoma" pitchFamily="34" charset="0"/>
                  <a:cs typeface="Tahoma" pitchFamily="34" charset="0"/>
                </a:rPr>
                <a:t>Gene Set or Pathway DB</a:t>
              </a:r>
            </a:p>
          </p:txBody>
        </p:sp>
      </p:grpSp>
      <p:sp>
        <p:nvSpPr>
          <p:cNvPr id="32" name="Oval 31"/>
          <p:cNvSpPr/>
          <p:nvPr/>
        </p:nvSpPr>
        <p:spPr>
          <a:xfrm>
            <a:off x="5975452" y="2335406"/>
            <a:ext cx="1008000" cy="1008000"/>
          </a:xfrm>
          <a:prstGeom prst="ellipse">
            <a:avLst/>
          </a:prstGeom>
          <a:solidFill>
            <a:schemeClr val="accent1">
              <a:lumMod val="75000"/>
              <a:alpha val="5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694503"/>
              </p:ext>
            </p:extLst>
          </p:nvPr>
        </p:nvGraphicFramePr>
        <p:xfrm>
          <a:off x="6712343" y="4717064"/>
          <a:ext cx="2253317" cy="1554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718">
                <a:tc>
                  <a:txBody>
                    <a:bodyPr/>
                    <a:lstStyle/>
                    <a:p>
                      <a:pPr algn="ctr"/>
                      <a:endParaRPr lang="it-IT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gene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gene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  <a:p>
                      <a:pPr algn="ctr"/>
                      <a:endParaRPr lang="it-IT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718">
                <a:tc>
                  <a:txBody>
                    <a:bodyPr/>
                    <a:lstStyle/>
                    <a:p>
                      <a:pPr algn="ctr"/>
                      <a:r>
                        <a:rPr lang="it-IT" sz="1200" b="1" dirty="0"/>
                        <a:t>Not in </a:t>
                      </a:r>
                      <a:r>
                        <a:rPr lang="it-IT" sz="1200" b="1" dirty="0" err="1"/>
                        <a:t>my</a:t>
                      </a:r>
                      <a:r>
                        <a:rPr lang="it-IT" sz="1200" b="1" dirty="0"/>
                        <a:t>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200" dirty="0"/>
                        <a:t>4499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" name="Right Arrow 57"/>
          <p:cNvSpPr/>
          <p:nvPr/>
        </p:nvSpPr>
        <p:spPr>
          <a:xfrm rot="10800000">
            <a:off x="6076870" y="5245354"/>
            <a:ext cx="466602" cy="315019"/>
          </a:xfrm>
          <a:prstGeom prst="rightArrow">
            <a:avLst/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/>
          <a:srcRect l="66800" r="18162" b="74368"/>
          <a:stretch>
            <a:fillRect/>
          </a:stretch>
        </p:blipFill>
        <p:spPr bwMode="auto">
          <a:xfrm>
            <a:off x="2848465" y="2363821"/>
            <a:ext cx="878528" cy="7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3" cstate="print"/>
          <a:srcRect l="18671" r="68053" b="74368"/>
          <a:stretch>
            <a:fillRect/>
          </a:stretch>
        </p:blipFill>
        <p:spPr bwMode="auto">
          <a:xfrm>
            <a:off x="7850658" y="2363821"/>
            <a:ext cx="775574" cy="76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2976A5-7769-CA49-8652-642CA73B9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D7C2-45DD-0A4A-B5D5-C3EA0DE0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17" grpId="0" animBg="1"/>
      <p:bldP spid="18" grpId="0"/>
      <p:bldP spid="44" grpId="0"/>
      <p:bldP spid="45" grpId="0"/>
      <p:bldP spid="46" grpId="0" animBg="1"/>
      <p:bldP spid="48" grpId="0" animBg="1"/>
      <p:bldP spid="49" grpId="0" animBg="1"/>
      <p:bldP spid="51" grpId="0"/>
      <p:bldP spid="32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587500"/>
            <a:ext cx="8280000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ORA does not take into account the size of the difference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ea typeface="Tahoma" pitchFamily="34" charset="0"/>
                <a:cs typeface="Tahoma" pitchFamily="34" charset="0"/>
              </a:rPr>
              <a:t>The information about the extent of regulation (e.g. Fold change or significance) can be useful in assigning different weights to input genes</a:t>
            </a:r>
          </a:p>
          <a:p>
            <a:pPr lvl="1"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0" lvl="1"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ORA uses only the most significant genes and discard the others</a:t>
            </a:r>
          </a:p>
          <a:p>
            <a:pPr marL="457200" lvl="2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ea typeface="Tahoma" pitchFamily="34" charset="0"/>
                <a:cs typeface="Tahoma" pitchFamily="34" charset="0"/>
              </a:rPr>
              <a:t>Marginally less significant genes (e.g. Fold change= 1.99 or p-value = 0.051) are missed, resulting in loss of information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Limitations of ORA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DF12D1-92AD-6047-8C5E-C4A4A8D9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62BEF6-11AB-AE4A-ACA6-A59745E2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305920"/>
            <a:ext cx="82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a typeface="Tahoma" pitchFamily="34" charset="0"/>
                <a:cs typeface="Tahoma" pitchFamily="34" charset="0"/>
              </a:rPr>
              <a:t>Answer the question: “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Are </a:t>
            </a:r>
            <a:r>
              <a:rPr lang="it-IT" b="1" i="1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 of a </a:t>
            </a:r>
            <a:r>
              <a:rPr lang="it-IT" b="1" i="1" dirty="0" err="1">
                <a:ea typeface="Tahoma" pitchFamily="34" charset="0"/>
                <a:cs typeface="Tahoma" pitchFamily="34" charset="0"/>
              </a:rPr>
              <a:t>certain</a:t>
            </a:r>
            <a:r>
              <a:rPr lang="it-IT" b="1" i="1" dirty="0">
                <a:ea typeface="Tahoma" pitchFamily="34" charset="0"/>
                <a:cs typeface="Tahoma" pitchFamily="34" charset="0"/>
              </a:rPr>
              <a:t> gene set enriched toward the top or the bottom of my ranked gene list?</a:t>
            </a:r>
            <a:r>
              <a:rPr lang="it-IT" dirty="0">
                <a:ea typeface="Tahoma" pitchFamily="34" charset="0"/>
                <a:cs typeface="Tahoma" pitchFamily="34" charset="0"/>
              </a:rPr>
              <a:t>”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ea typeface="Tahoma" pitchFamily="34" charset="0"/>
                <a:cs typeface="Tahoma" pitchFamily="34" charset="0"/>
              </a:rPr>
              <a:t>Steps of FCS analysis:</a:t>
            </a:r>
          </a:p>
          <a:p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 gene-level statistic is computed using the molecular measurements from an experiment (e.g. Fold change, signal-to-noise, 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statistic</a:t>
            </a:r>
            <a:r>
              <a:rPr lang="it-IT" dirty="0">
                <a:ea typeface="Tahoma" pitchFamily="34" charset="0"/>
                <a:cs typeface="Tahoma" pitchFamily="34" charset="0"/>
              </a:rPr>
              <a:t>).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according</a:t>
            </a:r>
            <a:r>
              <a:rPr lang="it-IT" dirty="0">
                <a:ea typeface="Tahoma" pitchFamily="34" charset="0"/>
                <a:cs typeface="Tahoma" pitchFamily="34" charset="0"/>
              </a:rPr>
              <a:t> to the gene-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statistic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The gene-level statistics for all genes in a gene set are aggregated into a single gene set-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statistic.</a:t>
            </a:r>
          </a:p>
          <a:p>
            <a:pPr marL="342900" indent="-342900">
              <a:buFont typeface="+mj-lt"/>
              <a:buAutoNum type="arabicPeriod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ea typeface="Tahoma" pitchFamily="34" charset="0"/>
                <a:cs typeface="Tahoma" pitchFamily="34" charset="0"/>
              </a:rPr>
              <a:t>Assess the statistical significance of the gene set-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level</a:t>
            </a:r>
            <a:r>
              <a:rPr lang="it-IT" dirty="0">
                <a:ea typeface="Tahoma" pitchFamily="34" charset="0"/>
                <a:cs typeface="Tahoma" pitchFamily="34" charset="0"/>
              </a:rPr>
              <a:t> statistic.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708D9-CBDE-3641-B5A6-3B69BE5C0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05A4A-6CD3-FB47-9DBF-334B48C8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305920"/>
            <a:ext cx="8280000" cy="3373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A note on gene ranking…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The ranking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reflects</a:t>
            </a:r>
            <a:r>
              <a:rPr lang="it-IT" dirty="0">
                <a:ea typeface="Tahoma" pitchFamily="34" charset="0"/>
                <a:cs typeface="Tahoma" pitchFamily="34" charset="0"/>
              </a:rPr>
              <a:t>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correlation</a:t>
            </a:r>
            <a:r>
              <a:rPr lang="it-IT" dirty="0">
                <a:ea typeface="Tahoma" pitchFamily="34" charset="0"/>
                <a:cs typeface="Tahoma" pitchFamily="34" charset="0"/>
              </a:rPr>
              <a:t> of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with a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phenotype</a:t>
            </a:r>
            <a:r>
              <a:rPr lang="it-IT" dirty="0"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interest</a:t>
            </a:r>
            <a:r>
              <a:rPr lang="it-IT" dirty="0">
                <a:ea typeface="Tahoma" pitchFamily="34" charset="0"/>
                <a:cs typeface="Tahoma" pitchFamily="34" charset="0"/>
              </a:rPr>
              <a:t>: gene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from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up-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regulated</a:t>
            </a:r>
            <a:r>
              <a:rPr lang="it-IT" dirty="0">
                <a:ea typeface="Tahoma" pitchFamily="34" charset="0"/>
                <a:cs typeface="Tahoma" pitchFamily="34" charset="0"/>
              </a:rPr>
              <a:t> to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most</a:t>
            </a:r>
            <a:r>
              <a:rPr lang="it-IT" dirty="0">
                <a:ea typeface="Tahoma" pitchFamily="34" charset="0"/>
                <a:cs typeface="Tahoma" pitchFamily="34" charset="0"/>
              </a:rPr>
              <a:t> down-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regulated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Rank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≠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of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differential</a:t>
            </a:r>
            <a:r>
              <a:rPr lang="it-IT" dirty="0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solidFill>
                  <a:srgbClr val="C00000"/>
                </a:solidFill>
                <a:ea typeface="Tahoma" pitchFamily="34" charset="0"/>
                <a:cs typeface="Tahoma" pitchFamily="34" charset="0"/>
              </a:rPr>
              <a:t>expression</a:t>
            </a: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</a:pPr>
            <a:r>
              <a:rPr lang="it-IT" dirty="0" err="1">
                <a:ea typeface="Tahoma" pitchFamily="34" charset="0"/>
                <a:cs typeface="Tahoma" pitchFamily="34" charset="0"/>
              </a:rPr>
              <a:t>It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likely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that</a:t>
            </a:r>
            <a:r>
              <a:rPr lang="it-IT" dirty="0">
                <a:ea typeface="Tahoma" pitchFamily="34" charset="0"/>
                <a:cs typeface="Tahoma" pitchFamily="34" charset="0"/>
              </a:rPr>
              <a:t>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at</a:t>
            </a:r>
            <a:r>
              <a:rPr lang="it-IT" dirty="0">
                <a:ea typeface="Tahoma" pitchFamily="34" charset="0"/>
                <a:cs typeface="Tahoma" pitchFamily="34" charset="0"/>
              </a:rPr>
              <a:t> the top or bottom of the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ranked</a:t>
            </a:r>
            <a:r>
              <a:rPr lang="it-IT" dirty="0">
                <a:ea typeface="Tahoma" pitchFamily="34" charset="0"/>
                <a:cs typeface="Tahoma" pitchFamily="34" charset="0"/>
              </a:rPr>
              <a:t> list are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also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dirty="0">
                <a:ea typeface="Tahoma" pitchFamily="34" charset="0"/>
                <a:cs typeface="Tahoma" pitchFamily="34" charset="0"/>
              </a:rPr>
              <a:t> (e.g.: FDR &lt; 0.05)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but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this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is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not</a:t>
            </a:r>
            <a:r>
              <a:rPr lang="it-IT" dirty="0"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always</a:t>
            </a:r>
            <a:r>
              <a:rPr lang="it-IT" dirty="0">
                <a:ea typeface="Tahoma" pitchFamily="34" charset="0"/>
                <a:cs typeface="Tahoma" pitchFamily="34" charset="0"/>
              </a:rPr>
              <a:t> the case.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3F1A8-036F-B644-B309-7DDA86388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1B632A-0AAC-C440-A983-7D739194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839508"/>
            <a:ext cx="8280000" cy="5450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ea typeface="Tahoma" pitchFamily="34" charset="0"/>
                <a:cs typeface="Tahoma" pitchFamily="34" charset="0"/>
              </a:rPr>
              <a:t>FCS overcomes three limitations of ORA:</a:t>
            </a:r>
          </a:p>
          <a:p>
            <a:pPr>
              <a:lnSpc>
                <a:spcPct val="150000"/>
              </a:lnSpc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Do not require an arbitrary threshold for dividing expression data into significant and non-significant gene lists. FCS methods use all available measurements for pathway </a:t>
            </a:r>
            <a:r>
              <a:rPr lang="it-IT" dirty="0" err="1">
                <a:ea typeface="Tahoma" pitchFamily="34" charset="0"/>
                <a:cs typeface="Tahoma" pitchFamily="34" charset="0"/>
              </a:rPr>
              <a:t>analysis</a:t>
            </a:r>
            <a:r>
              <a:rPr lang="it-IT" dirty="0">
                <a:ea typeface="Tahoma" pitchFamily="34" charset="0"/>
                <a:cs typeface="Tahoma" pitchFamily="34" charset="0"/>
              </a:rPr>
              <a:t>.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Useful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when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no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significantly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differentially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expressed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genes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 are </a:t>
            </a:r>
            <a:r>
              <a:rPr lang="it-IT" u="sng" dirty="0" err="1">
                <a:ea typeface="Tahoma" pitchFamily="34" charset="0"/>
                <a:cs typeface="Tahoma" pitchFamily="34" charset="0"/>
              </a:rPr>
              <a:t>detected</a:t>
            </a:r>
            <a:r>
              <a:rPr lang="it-IT" u="sng" dirty="0">
                <a:ea typeface="Tahoma" pitchFamily="34" charset="0"/>
                <a:cs typeface="Tahoma" pitchFamily="34" charset="0"/>
              </a:rPr>
              <a:t>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While ora completely ignores measurements when identifying significant pathways, FCS methods use this information to detect coordinated changes in th expression of genes in the same pathway.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dirty="0">
                <a:ea typeface="Tahoma" pitchFamily="34" charset="0"/>
                <a:cs typeface="Tahoma" pitchFamily="34" charset="0"/>
              </a:rPr>
              <a:t>By considering the coordinated changes in gene expression, FCS methods account for dependece between genes in a pathway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F4D817-88C6-C946-A8EF-E77DA1C4F017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DBD60DF-03C5-534D-B74D-2251561107BE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Functional Class Scoring (FCS)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0105F2-0A57-8742-B0B7-70E4450A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25/03/21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04682-F748-BA4B-93F7-D73274F4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3435</TotalTime>
  <Words>2743</Words>
  <Application>Microsoft Macintosh PowerPoint</Application>
  <PresentationFormat>On-screen Show (4:3)</PresentationFormat>
  <Paragraphs>425</Paragraphs>
  <Slides>30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System Font Regular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Matteo</dc:creator>
  <cp:lastModifiedBy>dugo.matteo</cp:lastModifiedBy>
  <cp:revision>351</cp:revision>
  <dcterms:created xsi:type="dcterms:W3CDTF">2006-08-16T00:00:00Z</dcterms:created>
  <dcterms:modified xsi:type="dcterms:W3CDTF">2021-03-24T17:28:14Z</dcterms:modified>
</cp:coreProperties>
</file>